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40"/>
  </p:notesMasterIdLst>
  <p:handoutMasterIdLst>
    <p:handoutMasterId r:id="rId41"/>
  </p:handoutMasterIdLst>
  <p:sldIdLst>
    <p:sldId id="438" r:id="rId2"/>
    <p:sldId id="516" r:id="rId3"/>
    <p:sldId id="496" r:id="rId4"/>
    <p:sldId id="440" r:id="rId5"/>
    <p:sldId id="508" r:id="rId6"/>
    <p:sldId id="474" r:id="rId7"/>
    <p:sldId id="475" r:id="rId8"/>
    <p:sldId id="478" r:id="rId9"/>
    <p:sldId id="511" r:id="rId10"/>
    <p:sldId id="477" r:id="rId11"/>
    <p:sldId id="442" r:id="rId12"/>
    <p:sldId id="446" r:id="rId13"/>
    <p:sldId id="443" r:id="rId14"/>
    <p:sldId id="512" r:id="rId15"/>
    <p:sldId id="445" r:id="rId16"/>
    <p:sldId id="447" r:id="rId17"/>
    <p:sldId id="509" r:id="rId18"/>
    <p:sldId id="466" r:id="rId19"/>
    <p:sldId id="518" r:id="rId20"/>
    <p:sldId id="488" r:id="rId21"/>
    <p:sldId id="530" r:id="rId22"/>
    <p:sldId id="522" r:id="rId23"/>
    <p:sldId id="521" r:id="rId24"/>
    <p:sldId id="523" r:id="rId25"/>
    <p:sldId id="524" r:id="rId26"/>
    <p:sldId id="525" r:id="rId27"/>
    <p:sldId id="526" r:id="rId28"/>
    <p:sldId id="527" r:id="rId29"/>
    <p:sldId id="519" r:id="rId30"/>
    <p:sldId id="528" r:id="rId31"/>
    <p:sldId id="531" r:id="rId32"/>
    <p:sldId id="529" r:id="rId33"/>
    <p:sldId id="520" r:id="rId34"/>
    <p:sldId id="483" r:id="rId35"/>
    <p:sldId id="484" r:id="rId36"/>
    <p:sldId id="533" r:id="rId37"/>
    <p:sldId id="532" r:id="rId38"/>
    <p:sldId id="53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401"/>
    <a:srgbClr val="FFCC66"/>
    <a:srgbClr val="17375E"/>
    <a:srgbClr val="DDDDDD"/>
    <a:srgbClr val="E4E4E4"/>
    <a:srgbClr val="033358"/>
    <a:srgbClr val="0E3263"/>
    <a:srgbClr val="194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8067" autoAdjust="0"/>
  </p:normalViewPr>
  <p:slideViewPr>
    <p:cSldViewPr snapToGrid="0" snapToObjects="1">
      <p:cViewPr>
        <p:scale>
          <a:sx n="108" d="100"/>
          <a:sy n="108" d="100"/>
        </p:scale>
        <p:origin x="-1704" y="-72"/>
      </p:cViewPr>
      <p:guideLst>
        <p:guide orient="horz" pos="1008"/>
        <p:guide pos="2880"/>
        <p:guide pos="2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62" d="100"/>
        <a:sy n="26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solidFill>
                  <a:schemeClr val="bg1"/>
                </a:solidFill>
                <a:effectLst/>
              </a:rPr>
              <a:t>Pregnancies per 1000 Women</a:t>
            </a:r>
            <a:endParaRPr lang="en-US" dirty="0">
              <a:solidFill>
                <a:schemeClr val="bg1"/>
              </a:solidFill>
              <a:effectLst/>
            </a:endParaRPr>
          </a:p>
        </c:rich>
      </c:tx>
      <c:overlay val="1"/>
    </c:title>
    <c:autoTitleDeleted val="0"/>
    <c:plotArea>
      <c:layout/>
      <c:barChart>
        <c:barDir val="col"/>
        <c:grouping val="clustered"/>
        <c:varyColors val="0"/>
        <c:ser>
          <c:idx val="0"/>
          <c:order val="0"/>
          <c:tx>
            <c:strRef>
              <c:f>Sheet1!$B$1</c:f>
              <c:strCache>
                <c:ptCount val="1"/>
                <c:pt idx="0">
                  <c:v>Column1</c:v>
                </c:pt>
              </c:strCache>
            </c:strRef>
          </c:tx>
          <c:spPr>
            <a:solidFill>
              <a:schemeClr val="accent3"/>
            </a:solidFill>
          </c:spPr>
          <c:invertIfNegative val="0"/>
          <c:dPt>
            <c:idx val="0"/>
            <c:invertIfNegative val="0"/>
            <c:bubble3D val="0"/>
            <c:spPr>
              <a:solidFill>
                <a:schemeClr val="bg1"/>
              </a:solidFill>
            </c:spPr>
          </c:dPt>
          <c:dPt>
            <c:idx val="1"/>
            <c:invertIfNegative val="0"/>
            <c:bubble3D val="0"/>
          </c:dPt>
          <c:dLbls>
            <c:dLbl>
              <c:idx val="0"/>
              <c:tx>
                <c:rich>
                  <a:bodyPr/>
                  <a:lstStyle/>
                  <a:p>
                    <a:r>
                      <a:rPr lang="en-US" sz="1800" baseline="0" dirty="0" smtClean="0"/>
                      <a:t>1.7</a:t>
                    </a:r>
                    <a:r>
                      <a:rPr lang="en-US" sz="1400" baseline="36000" dirty="0" smtClean="0"/>
                      <a:t>1</a:t>
                    </a:r>
                    <a:endParaRPr lang="en-US" sz="1400" baseline="36000" dirty="0"/>
                  </a:p>
                </c:rich>
              </c:tx>
              <c:dLblPos val="outEnd"/>
              <c:showLegendKey val="0"/>
              <c:showVal val="1"/>
              <c:showCatName val="0"/>
              <c:showSerName val="0"/>
              <c:showPercent val="0"/>
              <c:showBubbleSize val="0"/>
            </c:dLbl>
            <c:dLbl>
              <c:idx val="1"/>
              <c:tx>
                <c:rich>
                  <a:bodyPr/>
                  <a:lstStyle/>
                  <a:p>
                    <a:r>
                      <a:rPr lang="en-US" dirty="0" smtClean="0"/>
                      <a:t>6.3</a:t>
                    </a:r>
                    <a:r>
                      <a:rPr lang="en-US" sz="1600" baseline="38000" dirty="0" smtClean="0"/>
                      <a:t>2</a:t>
                    </a:r>
                    <a:endParaRPr lang="en-US" sz="1600" baseline="38000" dirty="0"/>
                  </a:p>
                </c:rich>
              </c:tx>
              <c:dLblPos val="outEnd"/>
              <c:showLegendKey val="0"/>
              <c:showVal val="1"/>
              <c:showCatName val="0"/>
              <c:showSerName val="0"/>
              <c:showPercent val="0"/>
              <c:showBubbleSize val="0"/>
            </c:dLbl>
            <c:dLbl>
              <c:idx val="2"/>
              <c:tx>
                <c:rich>
                  <a:bodyPr/>
                  <a:lstStyle/>
                  <a:p>
                    <a:r>
                      <a:rPr lang="en-US" dirty="0" smtClean="0"/>
                      <a:t>7</a:t>
                    </a:r>
                    <a:r>
                      <a:rPr lang="en-US" sz="1600" baseline="38000" dirty="0" smtClean="0"/>
                      <a:t>3</a:t>
                    </a:r>
                    <a:endParaRPr lang="en-US" sz="1600" baseline="38000" dirty="0"/>
                  </a:p>
                </c:rich>
              </c:tx>
              <c:dLblPos val="outEnd"/>
              <c:showLegendKey val="0"/>
              <c:showVal val="1"/>
              <c:showCatName val="0"/>
              <c:showSerName val="0"/>
              <c:showPercent val="0"/>
              <c:showBubbleSize val="0"/>
            </c:dLbl>
            <c:dLbl>
              <c:idx val="3"/>
              <c:tx>
                <c:rich>
                  <a:bodyPr/>
                  <a:lstStyle/>
                  <a:p>
                    <a:r>
                      <a:rPr lang="en-US" smtClean="0"/>
                      <a:t>11.3</a:t>
                    </a:r>
                    <a:r>
                      <a:rPr lang="en-US" sz="1400" baseline="38000" smtClean="0"/>
                      <a:t>4</a:t>
                    </a:r>
                    <a:endParaRPr lang="en-US" sz="1400" baseline="38000"/>
                  </a:p>
                </c:rich>
              </c:tx>
              <c:dLblPos val="outEnd"/>
              <c:showLegendKey val="0"/>
              <c:showVal val="1"/>
              <c:showCatName val="0"/>
              <c:showSerName val="0"/>
              <c:showPercent val="0"/>
              <c:showBubbleSize val="0"/>
            </c:dLbl>
            <c:dLbl>
              <c:idx val="4"/>
              <c:tx>
                <c:rich>
                  <a:bodyPr/>
                  <a:lstStyle/>
                  <a:p>
                    <a:r>
                      <a:rPr lang="en-US" smtClean="0"/>
                      <a:t>13.1</a:t>
                    </a:r>
                    <a:r>
                      <a:rPr lang="en-US" sz="1400" baseline="38000" smtClean="0"/>
                      <a:t>2</a:t>
                    </a:r>
                    <a:endParaRPr lang="en-US" sz="1400" baseline="38000"/>
                  </a:p>
                </c:rich>
              </c:tx>
              <c:dLblPos val="outEnd"/>
              <c:showLegendKey val="0"/>
              <c:showVal val="1"/>
              <c:showCatName val="0"/>
              <c:showSerName val="0"/>
              <c:showPercent val="0"/>
              <c:showBubbleSize val="0"/>
            </c:dLbl>
            <c:dLbl>
              <c:idx val="5"/>
              <c:tx>
                <c:rich>
                  <a:bodyPr/>
                  <a:lstStyle/>
                  <a:p>
                    <a:r>
                      <a:rPr lang="en-US" smtClean="0"/>
                      <a:t>16.5</a:t>
                    </a:r>
                    <a:r>
                      <a:rPr lang="en-US" sz="1400" baseline="38000" smtClean="0"/>
                      <a:t>2</a:t>
                    </a:r>
                    <a:endParaRPr lang="en-US" sz="1400" baseline="38000"/>
                  </a:p>
                </c:rich>
              </c:tx>
              <c:dLblPos val="outEnd"/>
              <c:showLegendKey val="0"/>
              <c:showVal val="1"/>
              <c:showCatName val="0"/>
              <c:showSerName val="0"/>
              <c:showPercent val="0"/>
              <c:showBubbleSize val="0"/>
            </c:dLbl>
            <c:dLbl>
              <c:idx val="6"/>
              <c:tx>
                <c:rich>
                  <a:bodyPr/>
                  <a:lstStyle/>
                  <a:p>
                    <a:r>
                      <a:rPr lang="en-US" dirty="0" smtClean="0"/>
                      <a:t>21</a:t>
                    </a:r>
                    <a:r>
                      <a:rPr lang="en-US" sz="1600" baseline="38000" dirty="0" smtClean="0"/>
                      <a:t>5</a:t>
                    </a:r>
                    <a:endParaRPr lang="en-US" sz="1600" baseline="38000"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Sheet1!$A$2:$A$7</c:f>
              <c:strCache>
                <c:ptCount val="6"/>
                <c:pt idx="0">
                  <c:v>Essure</c:v>
                </c:pt>
                <c:pt idx="1">
                  <c:v>Postpartum Salpingectomy</c:v>
                </c:pt>
                <c:pt idx="2">
                  <c:v>Mirena</c:v>
                </c:pt>
                <c:pt idx="3">
                  <c:v>Vasectomy</c:v>
                </c:pt>
                <c:pt idx="4">
                  <c:v>All "CREST" Avg</c:v>
                </c:pt>
                <c:pt idx="5">
                  <c:v>Bipolar LTL</c:v>
                </c:pt>
              </c:strCache>
            </c:strRef>
          </c:cat>
          <c:val>
            <c:numRef>
              <c:f>Sheet1!$B$2:$B$7</c:f>
              <c:numCache>
                <c:formatCode>General</c:formatCode>
                <c:ptCount val="6"/>
                <c:pt idx="0">
                  <c:v>1.7</c:v>
                </c:pt>
                <c:pt idx="1">
                  <c:v>6.3</c:v>
                </c:pt>
                <c:pt idx="2">
                  <c:v>7</c:v>
                </c:pt>
                <c:pt idx="3">
                  <c:v>11.3</c:v>
                </c:pt>
                <c:pt idx="4">
                  <c:v>13.1</c:v>
                </c:pt>
                <c:pt idx="5">
                  <c:v>16.5</c:v>
                </c:pt>
              </c:numCache>
            </c:numRef>
          </c:val>
        </c:ser>
        <c:dLbls>
          <c:showLegendKey val="0"/>
          <c:showVal val="0"/>
          <c:showCatName val="0"/>
          <c:showSerName val="0"/>
          <c:showPercent val="0"/>
          <c:showBubbleSize val="0"/>
        </c:dLbls>
        <c:gapWidth val="150"/>
        <c:axId val="36990976"/>
        <c:axId val="36992512"/>
      </c:barChart>
      <c:catAx>
        <c:axId val="36990976"/>
        <c:scaling>
          <c:orientation val="minMax"/>
        </c:scaling>
        <c:delete val="0"/>
        <c:axPos val="b"/>
        <c:majorTickMark val="none"/>
        <c:minorTickMark val="none"/>
        <c:tickLblPos val="nextTo"/>
        <c:spPr>
          <a:ln>
            <a:solidFill>
              <a:schemeClr val="accent3">
                <a:lumMod val="75000"/>
              </a:schemeClr>
            </a:solidFill>
          </a:ln>
        </c:spPr>
        <c:txPr>
          <a:bodyPr/>
          <a:lstStyle/>
          <a:p>
            <a:pPr>
              <a:defRPr sz="1200"/>
            </a:pPr>
            <a:endParaRPr lang="en-US"/>
          </a:p>
        </c:txPr>
        <c:crossAx val="36992512"/>
        <c:crosses val="autoZero"/>
        <c:auto val="1"/>
        <c:lblAlgn val="ctr"/>
        <c:lblOffset val="100"/>
        <c:noMultiLvlLbl val="0"/>
      </c:catAx>
      <c:valAx>
        <c:axId val="36992512"/>
        <c:scaling>
          <c:orientation val="minMax"/>
          <c:max val="25"/>
          <c:min val="0"/>
        </c:scaling>
        <c:delete val="0"/>
        <c:axPos val="l"/>
        <c:numFmt formatCode="General" sourceLinked="1"/>
        <c:majorTickMark val="none"/>
        <c:minorTickMark val="none"/>
        <c:tickLblPos val="nextTo"/>
        <c:spPr>
          <a:ln>
            <a:solidFill>
              <a:schemeClr val="accent3">
                <a:lumMod val="75000"/>
              </a:schemeClr>
            </a:solidFill>
          </a:ln>
        </c:spPr>
        <c:txPr>
          <a:bodyPr/>
          <a:lstStyle/>
          <a:p>
            <a:pPr>
              <a:defRPr sz="1400"/>
            </a:pPr>
            <a:endParaRPr lang="en-US"/>
          </a:p>
        </c:txPr>
        <c:crossAx val="36990976"/>
        <c:crosses val="autoZero"/>
        <c:crossBetween val="between"/>
        <c:majorUnit val="5"/>
      </c:valAx>
      <c:spPr>
        <a:noFill/>
        <a:ln>
          <a:noFill/>
        </a:ln>
      </c:spPr>
    </c:plotArea>
    <c:plotVisOnly val="1"/>
    <c:dispBlanksAs val="gap"/>
    <c:showDLblsOverMax val="0"/>
  </c:chart>
  <c:spPr>
    <a:ln>
      <a:noFill/>
    </a:ln>
  </c:spPr>
  <c:txPr>
    <a:bodyPr/>
    <a:lstStyle/>
    <a:p>
      <a:pPr>
        <a:defRPr sz="18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lgn="ctr" rtl="0">
              <a:defRPr sz="2143" b="1" i="0" u="none" strike="noStrike" baseline="0">
                <a:solidFill>
                  <a:schemeClr val="bg1"/>
                </a:solidFill>
                <a:latin typeface="Arial"/>
                <a:ea typeface="Arial"/>
                <a:cs typeface="Arial"/>
              </a:defRPr>
            </a:pPr>
            <a:r>
              <a:rPr lang="en-US" sz="1200" dirty="0">
                <a:solidFill>
                  <a:schemeClr val="bg1"/>
                </a:solidFill>
              </a:rPr>
              <a:t>Patient Pain Scores N=209</a:t>
            </a:r>
          </a:p>
        </c:rich>
      </c:tx>
      <c:layout>
        <c:manualLayout>
          <c:xMode val="edge"/>
          <c:yMode val="edge"/>
          <c:x val="0.313697494563416"/>
          <c:y val="0.22750067135305299"/>
        </c:manualLayout>
      </c:layout>
      <c:overlay val="0"/>
      <c:spPr>
        <a:noFill/>
        <a:ln w="25329">
          <a:noFill/>
        </a:ln>
      </c:spPr>
    </c:title>
    <c:autoTitleDeleted val="0"/>
    <c:plotArea>
      <c:layout>
        <c:manualLayout>
          <c:layoutTarget val="inner"/>
          <c:xMode val="edge"/>
          <c:yMode val="edge"/>
          <c:x val="5.9391871354755099E-2"/>
          <c:y val="0.14356226708186001"/>
          <c:w val="0.92312815777852997"/>
          <c:h val="0.76274079487504498"/>
        </c:manualLayout>
      </c:layout>
      <c:barChart>
        <c:barDir val="col"/>
        <c:grouping val="clustered"/>
        <c:varyColors val="0"/>
        <c:ser>
          <c:idx val="0"/>
          <c:order val="0"/>
          <c:tx>
            <c:strRef>
              <c:f>Sheet1!$B$1</c:f>
              <c:strCache>
                <c:ptCount val="1"/>
                <c:pt idx="0">
                  <c:v>Series 1</c:v>
                </c:pt>
              </c:strCache>
            </c:strRef>
          </c:tx>
          <c:spPr>
            <a:gradFill rotWithShape="0">
              <a:gsLst>
                <a:gs pos="0">
                  <a:srgbClr val="ABC2E4"/>
                </a:gs>
                <a:gs pos="100000">
                  <a:srgbClr val="306496"/>
                </a:gs>
              </a:gsLst>
              <a:lin ang="5400000"/>
            </a:gradFill>
            <a:ln w="25329">
              <a:noFill/>
            </a:ln>
            <a:effectLst>
              <a:outerShdw dist="35921" dir="2700000" algn="br">
                <a:srgbClr val="000000"/>
              </a:outerShdw>
            </a:effectLst>
          </c:spPr>
          <c:invertIfNegative val="0"/>
          <c:dLbls>
            <c:spPr>
              <a:noFill/>
              <a:ln w="25329">
                <a:noFill/>
              </a:ln>
            </c:spPr>
            <c:txPr>
              <a:bodyPr/>
              <a:lstStyle/>
              <a:p>
                <a:pPr algn="ctr" rtl="0">
                  <a:defRPr sz="1200" b="0" i="0" u="none" strike="noStrike" baseline="0">
                    <a:solidFill>
                      <a:schemeClr val="bg1">
                        <a:lumMod val="60000"/>
                        <a:lumOff val="40000"/>
                      </a:schemeClr>
                    </a:solidFill>
                    <a:latin typeface="Arial"/>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Essure</c:v>
                </c:pt>
                <c:pt idx="1">
                  <c:v>Menses</c:v>
                </c:pt>
                <c:pt idx="2">
                  <c:v>Most Procedure Pain</c:v>
                </c:pt>
              </c:strCache>
            </c:strRef>
          </c:cat>
          <c:val>
            <c:numRef>
              <c:f>Sheet1!$B$2:$B$4</c:f>
              <c:numCache>
                <c:formatCode>General</c:formatCode>
                <c:ptCount val="3"/>
                <c:pt idx="0">
                  <c:v>2.6</c:v>
                </c:pt>
                <c:pt idx="1">
                  <c:v>3.6</c:v>
                </c:pt>
                <c:pt idx="2">
                  <c:v>3.3</c:v>
                </c:pt>
              </c:numCache>
            </c:numRef>
          </c:val>
        </c:ser>
        <c:dLbls>
          <c:showLegendKey val="0"/>
          <c:showVal val="0"/>
          <c:showCatName val="0"/>
          <c:showSerName val="0"/>
          <c:showPercent val="0"/>
          <c:showBubbleSize val="0"/>
        </c:dLbls>
        <c:gapWidth val="150"/>
        <c:axId val="33218560"/>
        <c:axId val="33220096"/>
      </c:barChart>
      <c:catAx>
        <c:axId val="33218560"/>
        <c:scaling>
          <c:orientation val="minMax"/>
        </c:scaling>
        <c:delete val="0"/>
        <c:axPos val="b"/>
        <c:numFmt formatCode="General" sourceLinked="1"/>
        <c:majorTickMark val="out"/>
        <c:minorTickMark val="none"/>
        <c:tickLblPos val="nextTo"/>
        <c:spPr>
          <a:ln w="3166">
            <a:solidFill>
              <a:srgbClr val="666699"/>
            </a:solidFill>
            <a:prstDash val="solid"/>
          </a:ln>
        </c:spPr>
        <c:txPr>
          <a:bodyPr/>
          <a:lstStyle/>
          <a:p>
            <a:pPr>
              <a:defRPr sz="1200"/>
            </a:pPr>
            <a:endParaRPr lang="en-US"/>
          </a:p>
        </c:txPr>
        <c:crossAx val="33220096"/>
        <c:crosses val="autoZero"/>
        <c:auto val="1"/>
        <c:lblAlgn val="ctr"/>
        <c:lblOffset val="100"/>
        <c:noMultiLvlLbl val="0"/>
      </c:catAx>
      <c:valAx>
        <c:axId val="33220096"/>
        <c:scaling>
          <c:orientation val="minMax"/>
          <c:max val="10"/>
          <c:min val="0"/>
        </c:scaling>
        <c:delete val="0"/>
        <c:axPos val="l"/>
        <c:numFmt formatCode="General" sourceLinked="1"/>
        <c:majorTickMark val="out"/>
        <c:minorTickMark val="none"/>
        <c:tickLblPos val="nextTo"/>
        <c:spPr>
          <a:ln w="3166">
            <a:solidFill>
              <a:srgbClr val="666699"/>
            </a:solidFill>
            <a:prstDash val="solid"/>
          </a:ln>
        </c:spPr>
        <c:txPr>
          <a:bodyPr/>
          <a:lstStyle/>
          <a:p>
            <a:pPr>
              <a:defRPr sz="1200"/>
            </a:pPr>
            <a:endParaRPr lang="en-US"/>
          </a:p>
        </c:txPr>
        <c:crossAx val="33218560"/>
        <c:crosses val="autoZero"/>
        <c:crossBetween val="between"/>
        <c:majorUnit val="2"/>
      </c:valAx>
      <c:spPr>
        <a:noFill/>
        <a:ln w="25390">
          <a:noFill/>
        </a:ln>
      </c:spPr>
    </c:plotArea>
    <c:plotVisOnly val="1"/>
    <c:dispBlanksAs val="gap"/>
    <c:showDLblsOverMax val="0"/>
  </c:chart>
  <c:spPr>
    <a:noFill/>
    <a:ln>
      <a:noFill/>
    </a:ln>
  </c:spPr>
  <c:txPr>
    <a:bodyPr/>
    <a:lstStyle/>
    <a:p>
      <a:pPr>
        <a:defRPr sz="1786">
          <a:latin typeface="Arial" pitchFamily="34" charset="0"/>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EA199F-99D5-D84F-85C6-C81D14503BFF}" type="datetimeFigureOut">
              <a:rPr lang="en-US" smtClean="0"/>
              <a:pPr/>
              <a:t>4/21/2015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C8867D-FD0D-3846-B72B-5B8C848EF68A}" type="slidenum">
              <a:rPr lang="en-US" smtClean="0"/>
              <a:pPr/>
              <a:t>‹#›</a:t>
            </a:fld>
            <a:endParaRPr lang="en-US" dirty="0"/>
          </a:p>
        </p:txBody>
      </p:sp>
    </p:spTree>
    <p:extLst>
      <p:ext uri="{BB962C8B-B14F-4D97-AF65-F5344CB8AC3E}">
        <p14:creationId xmlns:p14="http://schemas.microsoft.com/office/powerpoint/2010/main" val="1254304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75672F-AF3C-D945-9D19-D1FFE53C7490}" type="datetimeFigureOut">
              <a:rPr lang="en-US" smtClean="0"/>
              <a:pPr/>
              <a:t>4/21/2015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6AECE-839B-2345-94B0-CADB24A53174}" type="slidenum">
              <a:rPr lang="en-US" smtClean="0"/>
              <a:pPr/>
              <a:t>‹#›</a:t>
            </a:fld>
            <a:endParaRPr lang="en-US" dirty="0"/>
          </a:p>
        </p:txBody>
      </p:sp>
    </p:spTree>
    <p:extLst>
      <p:ext uri="{BB962C8B-B14F-4D97-AF65-F5344CB8AC3E}">
        <p14:creationId xmlns:p14="http://schemas.microsoft.com/office/powerpoint/2010/main" val="5237673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F26A9A7D-B2F7-4303-A562-0BD9331A13D5}" type="slidenum">
              <a:rPr lang="en-US" smtClean="0">
                <a:latin typeface="Arial" pitchFamily="34" charset="0"/>
              </a:rPr>
              <a:pPr/>
              <a:t>1</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7D623C-84CC-4D8E-9F60-FCA1FE4A6741}"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This is a comparison of Essure at five</a:t>
            </a:r>
            <a:r>
              <a:rPr lang="en-US" b="1" dirty="0" smtClean="0">
                <a:latin typeface="Times New Roman" pitchFamily="18" charset="0"/>
              </a:rPr>
              <a:t> </a:t>
            </a:r>
            <a:r>
              <a:rPr lang="en-US" dirty="0" smtClean="0">
                <a:latin typeface="Times New Roman" pitchFamily="18" charset="0"/>
              </a:rPr>
              <a:t>years to other long term methods of birth control. When a patient tells</a:t>
            </a:r>
            <a:r>
              <a:rPr lang="en-US" baseline="0" dirty="0" smtClean="0">
                <a:latin typeface="Times New Roman" pitchFamily="18" charset="0"/>
              </a:rPr>
              <a:t> you</a:t>
            </a:r>
            <a:r>
              <a:rPr lang="en-US" dirty="0" smtClean="0">
                <a:latin typeface="Times New Roman" pitchFamily="18" charset="0"/>
              </a:rPr>
              <a:t> that her family is complete, review this data with them.</a:t>
            </a:r>
            <a:r>
              <a:rPr lang="en-US" baseline="0" dirty="0" smtClean="0">
                <a:latin typeface="Times New Roman" pitchFamily="18" charset="0"/>
              </a:rPr>
              <a:t> </a:t>
            </a:r>
            <a:endParaRPr lang="en-US" dirty="0" smtClean="0">
              <a:latin typeface="Times New Roman" pitchFamily="18"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itchFamily="34" charset="0"/>
                <a:ea typeface="MS PGothic" pitchFamily="34" charset="-128"/>
              </a:defRPr>
            </a:lvl1pPr>
            <a:lvl2pPr marL="742950" indent="-285750" defTabSz="923925" eaLnBrk="0" hangingPunct="0">
              <a:defRPr sz="2400">
                <a:solidFill>
                  <a:schemeClr val="tx1"/>
                </a:solidFill>
                <a:latin typeface="Arial" pitchFamily="34" charset="0"/>
                <a:ea typeface="MS PGothic" pitchFamily="34" charset="-128"/>
              </a:defRPr>
            </a:lvl2pPr>
            <a:lvl3pPr marL="1143000" indent="-228600" defTabSz="923925" eaLnBrk="0" hangingPunct="0">
              <a:defRPr sz="2400">
                <a:solidFill>
                  <a:schemeClr val="tx1"/>
                </a:solidFill>
                <a:latin typeface="Arial" pitchFamily="34" charset="0"/>
                <a:ea typeface="MS PGothic" pitchFamily="34" charset="-128"/>
              </a:defRPr>
            </a:lvl3pPr>
            <a:lvl4pPr marL="1600200" indent="-228600" defTabSz="923925" eaLnBrk="0" hangingPunct="0">
              <a:defRPr sz="2400">
                <a:solidFill>
                  <a:schemeClr val="tx1"/>
                </a:solidFill>
                <a:latin typeface="Arial" pitchFamily="34" charset="0"/>
                <a:ea typeface="MS PGothic" pitchFamily="34" charset="-128"/>
              </a:defRPr>
            </a:lvl4pPr>
            <a:lvl5pPr marL="2057400" indent="-228600" defTabSz="923925" eaLnBrk="0" hangingPunct="0">
              <a:defRPr sz="2400">
                <a:solidFill>
                  <a:schemeClr val="tx1"/>
                </a:solidFill>
                <a:latin typeface="Arial"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CA582CF0-C926-4E34-AA36-CD3AD01E4717}" type="slidenum">
              <a:rPr lang="en-US" sz="1200" smtClean="0">
                <a:latin typeface="Times New Roman" pitchFamily="18" charset="0"/>
              </a:rPr>
              <a:pPr eaLnBrk="1" hangingPunct="1"/>
              <a:t>12</a:t>
            </a:fld>
            <a:endParaRPr 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defTabSz="906553"/>
            <a:r>
              <a:rPr lang="en-US" dirty="0" smtClean="0">
                <a:latin typeface="Arial" pitchFamily="34" charset="0"/>
              </a:rPr>
              <a:t>No pregnancies in Essure clinical trials.</a:t>
            </a:r>
            <a:endParaRPr lang="en-US" dirty="0" smtClean="0">
              <a:latin typeface="Times New Roman" pitchFamily="18" charset="0"/>
            </a:endParaRPr>
          </a:p>
          <a:p>
            <a:pPr defTabSz="906553"/>
            <a:r>
              <a:rPr lang="en-US" dirty="0" smtClean="0">
                <a:latin typeface="Times New Roman" pitchFamily="18" charset="0"/>
              </a:rPr>
              <a:t>Peterson HB, Xia Z, Hughes JM et al. The risk of pregnancy after tubal sterilization: Findings from the U.S. Collaborative Review of Sterilization. </a:t>
            </a:r>
            <a:r>
              <a:rPr lang="en-US" i="1" dirty="0" smtClean="0">
                <a:latin typeface="Arial" pitchFamily="34" charset="0"/>
              </a:rPr>
              <a:t>AJOG</a:t>
            </a:r>
            <a:r>
              <a:rPr lang="en-US" dirty="0" smtClean="0">
                <a:latin typeface="Arial" pitchFamily="34" charset="0"/>
              </a:rPr>
              <a:t>. 1996;174:1161-70</a:t>
            </a:r>
          </a:p>
          <a:p>
            <a:pPr defTabSz="906553"/>
            <a:r>
              <a:rPr lang="en-US" dirty="0" smtClean="0">
                <a:latin typeface="Arial" pitchFamily="34" charset="0"/>
              </a:rPr>
              <a:t>The CREST study (Peterson HB 1996) was used as a qualitative benchmark in the Essure clinical trials. The CREST study was based on a multicenter, prospective review of 10,685 women who underwent surgical tubal sterilization and followed for 8-14 years. In previous slide these numbers were listed as “</a:t>
            </a:r>
            <a:r>
              <a:rPr lang="en-AU" b="0" dirty="0" smtClean="0">
                <a:solidFill>
                  <a:srgbClr val="000000"/>
                </a:solidFill>
                <a:latin typeface="Arial" pitchFamily="34" charset="0"/>
              </a:rPr>
              <a:t>Age-adjusted Posterior cumulative Bayesian effectiveness rates (posterior means) for Essure: Phase II and Pivotal trials combined.*</a:t>
            </a:r>
          </a:p>
        </p:txBody>
      </p:sp>
      <p:sp>
        <p:nvSpPr>
          <p:cNvPr id="118788" name="Slide Number Placeholder 3"/>
          <p:cNvSpPr>
            <a:spLocks noGrp="1"/>
          </p:cNvSpPr>
          <p:nvPr>
            <p:ph type="sldNum" sz="quarter" idx="5"/>
          </p:nvPr>
        </p:nvSpPr>
        <p:spPr>
          <a:noFill/>
        </p:spPr>
        <p:txBody>
          <a:bodyPr/>
          <a:lstStyle/>
          <a:p>
            <a:fld id="{104B94AB-C0A3-4693-8F83-7B07387788BA}" type="slidenum">
              <a:rPr lang="en-US" smtClean="0">
                <a:latin typeface="Arial" pitchFamily="34" charset="0"/>
              </a:rPr>
              <a:pPr/>
              <a:t>13</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56AECE-839B-2345-94B0-CADB24A53174}"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D295FD7-FD9E-4975-895F-8B9E86603447}" type="slidenum">
              <a:rPr lang="en-US" smtClean="0"/>
              <a:pPr/>
              <a:t>16</a:t>
            </a:fld>
            <a:endParaRPr lang="en-US" dirty="0" smtClean="0"/>
          </a:p>
        </p:txBody>
      </p:sp>
      <p:sp>
        <p:nvSpPr>
          <p:cNvPr id="59395" name="Rectangle 2"/>
          <p:cNvSpPr>
            <a:spLocks noGrp="1" noRot="1" noChangeAspect="1" noChangeArrowheads="1" noTextEdit="1"/>
          </p:cNvSpPr>
          <p:nvPr>
            <p:ph type="sldImg"/>
          </p:nvPr>
        </p:nvSpPr>
        <p:spPr>
          <a:xfrm>
            <a:off x="1144588" y="685800"/>
            <a:ext cx="4570412" cy="3429000"/>
          </a:xfrm>
          <a:ln/>
        </p:spPr>
      </p:sp>
      <p:sp>
        <p:nvSpPr>
          <p:cNvPr id="59396" name="Rectangle 3"/>
          <p:cNvSpPr>
            <a:spLocks noGrp="1" noChangeArrowheads="1"/>
          </p:cNvSpPr>
          <p:nvPr>
            <p:ph type="body" idx="1"/>
          </p:nvPr>
        </p:nvSpPr>
        <p:spPr>
          <a:xfrm>
            <a:off x="914400" y="4343320"/>
            <a:ext cx="5029200" cy="4114641"/>
          </a:xfrm>
          <a:noFill/>
          <a:ln/>
        </p:spPr>
        <p:txBody>
          <a:bodyPr/>
          <a:lstStyle/>
          <a:p>
            <a:pPr eaLnBrk="1" hangingPunct="1"/>
            <a:r>
              <a:rPr lang="en-US" dirty="0" smtClean="0"/>
              <a:t>The perforation relates to the device.</a:t>
            </a:r>
          </a:p>
          <a:p>
            <a:pPr eaLnBrk="1" hangingPunct="1"/>
            <a:r>
              <a:rPr lang="en-US" dirty="0" smtClean="0"/>
              <a:t>Perforations resulting from device placement occurred in 5 women (1%) with no resulting adverse symptoms.</a:t>
            </a:r>
          </a:p>
          <a:p>
            <a:pPr eaLnBrk="1" hangingPunct="1"/>
            <a:endParaRPr lang="en-US" dirty="0" smtClean="0"/>
          </a:p>
          <a:p>
            <a:pPr eaLnBrk="1" hangingPunct="1"/>
            <a:r>
              <a:rPr lang="en-US" dirty="0" smtClean="0"/>
              <a:t>There were no serious adverse events that required an overnight hospital stay.</a:t>
            </a:r>
          </a:p>
          <a:p>
            <a:pPr eaLnBrk="1" hangingPunct="1"/>
            <a:endParaRPr lang="en-US" dirty="0" smtClean="0"/>
          </a:p>
          <a:p>
            <a:pPr eaLnBrk="1" hangingPunct="1"/>
            <a:r>
              <a:rPr lang="en-US" dirty="0" smtClean="0"/>
              <a:t>The eports of pain and bleeding adverse events that were reported during the trial are kept in perspective when looking at satisfaction with Essure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Takeaway</a:t>
            </a:r>
            <a:r>
              <a:rPr lang="en-US" smtClean="0"/>
              <a:t>: Studies show that on average patients that undergo Essure in the office setting with local anesthesia find the discomfort to be similar to menstrual cramps. Patients should be counseled to expect some cramping similar to menstrual cramps. In a small number of patients, cramping can get intense. It is impossible to predict how a woman will respond. Patients should be reassured that, if at any time, discomfort becomes unbearable, that the procedure can be stopped and rescheduled in the OR.</a:t>
            </a:r>
          </a:p>
          <a:p>
            <a:pPr eaLnBrk="1" hangingPunct="1"/>
            <a:r>
              <a:rPr lang="en-US" b="1" smtClean="0">
                <a:solidFill>
                  <a:srgbClr val="C00000"/>
                </a:solidFill>
              </a:rPr>
              <a:t>Ask audience to share any personal stories</a:t>
            </a:r>
            <a:r>
              <a:rPr lang="en-US" smtClean="0">
                <a:latin typeface="Times New Roman" pitchFamily="18" charset="0"/>
              </a:rPr>
              <a:t>.</a:t>
            </a:r>
            <a:endParaRPr lang="en-US" smtClean="0"/>
          </a:p>
          <a:p>
            <a:r>
              <a:rPr lang="en-US" b="1" smtClean="0"/>
              <a:t>References: </a:t>
            </a:r>
            <a:r>
              <a:rPr lang="en-US" smtClean="0">
                <a:solidFill>
                  <a:srgbClr val="376092"/>
                </a:solidFill>
              </a:rPr>
              <a:t>Levie M, Weiss G. et al. Analysis of Pain and Satisfaction with office based Hysteroscopic Sterilization. Fert Ster 2009 epub ahead of print </a:t>
            </a:r>
          </a:p>
          <a:p>
            <a:endParaRPr lang="en-US" smtClean="0"/>
          </a:p>
          <a:p>
            <a:r>
              <a:rPr lang="en-US" b="1" smtClean="0"/>
              <a:t>Rev history: </a:t>
            </a:r>
          </a:p>
          <a:p>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32326" indent="-281664" eaLnBrk="0" hangingPunct="0">
              <a:defRPr>
                <a:solidFill>
                  <a:schemeClr val="tx1"/>
                </a:solidFill>
                <a:latin typeface="Arial" pitchFamily="34" charset="0"/>
                <a:ea typeface="MS PGothic" pitchFamily="34" charset="-128"/>
              </a:defRPr>
            </a:lvl2pPr>
            <a:lvl3pPr marL="1126655" indent="-225331" eaLnBrk="0" hangingPunct="0">
              <a:defRPr>
                <a:solidFill>
                  <a:schemeClr val="tx1"/>
                </a:solidFill>
                <a:latin typeface="Arial" pitchFamily="34" charset="0"/>
                <a:ea typeface="MS PGothic" pitchFamily="34" charset="-128"/>
              </a:defRPr>
            </a:lvl3pPr>
            <a:lvl4pPr marL="1577317" indent="-225331" eaLnBrk="0" hangingPunct="0">
              <a:defRPr>
                <a:solidFill>
                  <a:schemeClr val="tx1"/>
                </a:solidFill>
                <a:latin typeface="Arial" pitchFamily="34" charset="0"/>
                <a:ea typeface="MS PGothic" pitchFamily="34" charset="-128"/>
              </a:defRPr>
            </a:lvl4pPr>
            <a:lvl5pPr marL="2027979" indent="-225331" eaLnBrk="0" hangingPunct="0">
              <a:defRPr>
                <a:solidFill>
                  <a:schemeClr val="tx1"/>
                </a:solidFill>
                <a:latin typeface="Arial" pitchFamily="34" charset="0"/>
                <a:ea typeface="MS PGothic" pitchFamily="34" charset="-128"/>
              </a:defRPr>
            </a:lvl5pPr>
            <a:lvl6pPr marL="2478641" indent="-225331" eaLnBrk="0" fontAlgn="base" hangingPunct="0">
              <a:spcBef>
                <a:spcPct val="0"/>
              </a:spcBef>
              <a:spcAft>
                <a:spcPct val="0"/>
              </a:spcAft>
              <a:defRPr>
                <a:solidFill>
                  <a:schemeClr val="tx1"/>
                </a:solidFill>
                <a:latin typeface="Arial" pitchFamily="34" charset="0"/>
                <a:ea typeface="MS PGothic" pitchFamily="34" charset="-128"/>
              </a:defRPr>
            </a:lvl6pPr>
            <a:lvl7pPr marL="2929303" indent="-225331" eaLnBrk="0" fontAlgn="base" hangingPunct="0">
              <a:spcBef>
                <a:spcPct val="0"/>
              </a:spcBef>
              <a:spcAft>
                <a:spcPct val="0"/>
              </a:spcAft>
              <a:defRPr>
                <a:solidFill>
                  <a:schemeClr val="tx1"/>
                </a:solidFill>
                <a:latin typeface="Arial" pitchFamily="34" charset="0"/>
                <a:ea typeface="MS PGothic" pitchFamily="34" charset="-128"/>
              </a:defRPr>
            </a:lvl7pPr>
            <a:lvl8pPr marL="3379965" indent="-225331" eaLnBrk="0" fontAlgn="base" hangingPunct="0">
              <a:spcBef>
                <a:spcPct val="0"/>
              </a:spcBef>
              <a:spcAft>
                <a:spcPct val="0"/>
              </a:spcAft>
              <a:defRPr>
                <a:solidFill>
                  <a:schemeClr val="tx1"/>
                </a:solidFill>
                <a:latin typeface="Arial" pitchFamily="34" charset="0"/>
                <a:ea typeface="MS PGothic" pitchFamily="34" charset="-128"/>
              </a:defRPr>
            </a:lvl8pPr>
            <a:lvl9pPr marL="3830627" indent="-22533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27D0416-155D-44AD-98FF-21EB28166109}" type="slidenum">
              <a:rPr lang="en-US" smtClean="0">
                <a:solidFill>
                  <a:srgbClr val="000000"/>
                </a:solidFill>
              </a:rPr>
              <a:pPr eaLnBrk="1" hangingPunct="1"/>
              <a:t>17</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68F79BF-0AD6-4603-8415-40CAA52D642B}" type="slidenum">
              <a:rPr lang="en-US" smtClean="0">
                <a:latin typeface="Arial" pitchFamily="34" charset="0"/>
              </a:rPr>
              <a:pPr/>
              <a:t>18</a:t>
            </a:fld>
            <a:endParaRPr lang="en-US" dirty="0" smtClean="0">
              <a:latin typeface="Arial" pitchFamily="34" charset="0"/>
            </a:endParaRPr>
          </a:p>
        </p:txBody>
      </p:sp>
      <p:sp>
        <p:nvSpPr>
          <p:cNvPr id="146435" name="Rectangle 7"/>
          <p:cNvSpPr txBox="1">
            <a:spLocks noGrp="1" noChangeArrowheads="1"/>
          </p:cNvSpPr>
          <p:nvPr/>
        </p:nvSpPr>
        <p:spPr bwMode="auto">
          <a:xfrm>
            <a:off x="3885887" y="8684913"/>
            <a:ext cx="2972114" cy="459087"/>
          </a:xfrm>
          <a:prstGeom prst="rect">
            <a:avLst/>
          </a:prstGeom>
          <a:noFill/>
          <a:ln w="9525">
            <a:noFill/>
            <a:miter lim="800000"/>
            <a:headEnd/>
            <a:tailEnd/>
          </a:ln>
        </p:spPr>
        <p:txBody>
          <a:bodyPr lIns="88507" tIns="44255" rIns="88507" bIns="44255" anchor="b"/>
          <a:lstStyle/>
          <a:p>
            <a:pPr algn="r" defTabSz="884557"/>
            <a:fld id="{7A99190F-360C-4FDD-BC17-21B5D869E40A}" type="slidenum">
              <a:rPr lang="en-US" sz="1200"/>
              <a:pPr algn="r" defTabSz="884557"/>
              <a:t>18</a:t>
            </a:fld>
            <a:endParaRPr lang="en-US" sz="1200" dirty="0"/>
          </a:p>
        </p:txBody>
      </p:sp>
      <p:sp>
        <p:nvSpPr>
          <p:cNvPr id="146436" name="Rectangle 2"/>
          <p:cNvSpPr>
            <a:spLocks noGrp="1" noRot="1" noChangeAspect="1" noChangeArrowheads="1" noTextEdit="1"/>
          </p:cNvSpPr>
          <p:nvPr>
            <p:ph type="sldImg"/>
          </p:nvPr>
        </p:nvSpPr>
        <p:spPr>
          <a:xfrm>
            <a:off x="1146175" y="684213"/>
            <a:ext cx="4572000" cy="3430587"/>
          </a:xfrm>
          <a:solidFill>
            <a:srgbClr val="FFFFFF"/>
          </a:solidFill>
          <a:ln/>
        </p:spPr>
      </p:sp>
      <p:sp>
        <p:nvSpPr>
          <p:cNvPr id="146437" name="Rectangle 3"/>
          <p:cNvSpPr>
            <a:spLocks noGrp="1" noChangeArrowheads="1"/>
          </p:cNvSpPr>
          <p:nvPr>
            <p:ph type="body" idx="1"/>
          </p:nvPr>
        </p:nvSpPr>
        <p:spPr>
          <a:xfrm>
            <a:off x="913772" y="4344030"/>
            <a:ext cx="5030456" cy="4116058"/>
          </a:xfrm>
          <a:noFill/>
          <a:ln>
            <a:solidFill>
              <a:srgbClr val="000000"/>
            </a:solidFill>
          </a:ln>
        </p:spPr>
        <p:txBody>
          <a:bodyPr lIns="88507" tIns="44255" rIns="88507" bIns="44255"/>
          <a:lstStyle/>
          <a:p>
            <a:r>
              <a:rPr lang="en-US" sz="1200" kern="1200" baseline="0" dirty="0" smtClean="0">
                <a:solidFill>
                  <a:schemeClr val="tx1"/>
                </a:solidFill>
                <a:latin typeface="+mn-lt"/>
                <a:ea typeface="+mn-ea"/>
                <a:cs typeface="+mn-cs"/>
              </a:rPr>
              <a:t>NSAIDs: In the Pivotal Trial, “use of nonsteroidal anti-inflammatory drugs before the</a:t>
            </a:r>
          </a:p>
          <a:p>
            <a:r>
              <a:rPr lang="en-US" sz="1200" kern="1200" baseline="0" dirty="0" smtClean="0">
                <a:solidFill>
                  <a:schemeClr val="tx1"/>
                </a:solidFill>
                <a:latin typeface="+mn-lt"/>
                <a:ea typeface="+mn-ea"/>
                <a:cs typeface="+mn-cs"/>
              </a:rPr>
              <a:t>procedure was associated with an increased placement success rate. Therefore, it is</a:t>
            </a:r>
          </a:p>
          <a:p>
            <a:r>
              <a:rPr lang="en-US" sz="1200" kern="1200" baseline="0" dirty="0" smtClean="0">
                <a:solidFill>
                  <a:schemeClr val="tx1"/>
                </a:solidFill>
                <a:latin typeface="+mn-lt"/>
                <a:ea typeface="+mn-ea"/>
                <a:cs typeface="+mn-cs"/>
              </a:rPr>
              <a:t>strongly recommended that patients be administered an NSAID one to two hours prior to</a:t>
            </a:r>
          </a:p>
          <a:p>
            <a:r>
              <a:rPr lang="en-US" sz="1200" kern="1200" baseline="0" dirty="0" smtClean="0">
                <a:solidFill>
                  <a:schemeClr val="tx1"/>
                </a:solidFill>
                <a:latin typeface="+mn-lt"/>
                <a:ea typeface="+mn-ea"/>
                <a:cs typeface="+mn-cs"/>
              </a:rPr>
              <a:t>undergoing the Essure procedure (see Other Physicians Approaches to Pain Management)</a:t>
            </a:r>
          </a:p>
          <a:p>
            <a:endParaRPr lang="en-US" dirty="0" smtClean="0">
              <a:latin typeface="Arial" pitchFamily="34" charset="0"/>
            </a:endParaRPr>
          </a:p>
          <a:p>
            <a:pPr>
              <a:buFontTx/>
              <a:buNone/>
            </a:pPr>
            <a:r>
              <a:rPr lang="en-US" dirty="0" smtClean="0">
                <a:latin typeface="Arial" pitchFamily="34" charset="0"/>
              </a:rPr>
              <a:t>Anxiolitic: to reduce anxiety if needed </a:t>
            </a:r>
          </a:p>
          <a:p>
            <a:endParaRPr lang="en-US" dirty="0" smtClean="0">
              <a:latin typeface="Arial" pitchFamily="34" charset="0"/>
            </a:endParaRPr>
          </a:p>
          <a:p>
            <a:pPr marL="171450" indent="-171450">
              <a:buFont typeface="Arial" pitchFamily="34" charset="0"/>
              <a:buChar char="•"/>
            </a:pPr>
            <a:r>
              <a:rPr lang="en-US" b="1" dirty="0" smtClean="0">
                <a:latin typeface="Arial" pitchFamily="34" charset="0"/>
              </a:rPr>
              <a:t>IMPORTANT</a:t>
            </a:r>
            <a:r>
              <a:rPr lang="en-US" dirty="0" smtClean="0">
                <a:latin typeface="Arial" pitchFamily="34" charset="0"/>
              </a:rPr>
              <a:t>: allow enough time for medication to take effect before beginning the procedure</a:t>
            </a:r>
          </a:p>
          <a:p>
            <a:pPr marL="171450" indent="-171450">
              <a:buFont typeface="Arial" pitchFamily="34" charset="0"/>
              <a:buChar char="•"/>
            </a:pPr>
            <a:endParaRPr lang="en-US" dirty="0" smtClean="0">
              <a:latin typeface="Arial" pitchFamily="34" charset="0"/>
            </a:endParaRPr>
          </a:p>
          <a:p>
            <a:pPr marL="171450" indent="-171450">
              <a:buFont typeface="Arial" pitchFamily="34" charset="0"/>
              <a:buChar char="•"/>
            </a:pPr>
            <a:r>
              <a:rPr lang="en-US" dirty="0" smtClean="0">
                <a:latin typeface="Arial" pitchFamily="34" charset="0"/>
              </a:rPr>
              <a:t>Make sure your staff knows the importance of the timing of administration of these medications</a:t>
            </a:r>
          </a:p>
          <a:p>
            <a:pPr>
              <a:buFontTx/>
              <a:buChar char="•"/>
            </a:pP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latin typeface="Times New Roman" charset="0"/>
              </a:rPr>
              <a:t>Options for Therapeutic Abortion: </a:t>
            </a:r>
            <a:br>
              <a:rPr lang="en-US">
                <a:latin typeface="Times New Roman" charset="0"/>
              </a:rPr>
            </a:br>
            <a:r>
              <a:rPr lang="en-US">
                <a:latin typeface="Times New Roman" charset="0"/>
              </a:rPr>
              <a:t>Aspiration Versus Medication</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latin typeface="Times New Roman" charset="0"/>
              </a:rPr>
              <a:t>Slide </a:t>
            </a:r>
            <a:fld id="{05C82307-CD6A-7A49-93FA-C8F6BDD0D127}" type="slidenum">
              <a:rPr lang="en-US">
                <a:latin typeface="Times New Roman" charset="0"/>
              </a:rPr>
              <a:pPr/>
              <a:t>19</a:t>
            </a:fld>
            <a:endParaRPr lang="en-US">
              <a:latin typeface="Times New Roman" charset="0"/>
            </a:endParaRPr>
          </a:p>
        </p:txBody>
      </p:sp>
      <p:sp>
        <p:nvSpPr>
          <p:cNvPr id="67588" name="Rectangle 2"/>
          <p:cNvSpPr>
            <a:spLocks noGrp="1" noRot="1" noChangeAspect="1" noChangeArrowheads="1" noTextEdit="1"/>
          </p:cNvSpPr>
          <p:nvPr>
            <p:ph type="sldImg"/>
          </p:nvPr>
        </p:nvSpPr>
        <p:spPr>
          <a:xfrm>
            <a:off x="1143000" y="685800"/>
            <a:ext cx="4575175" cy="3432175"/>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u="sng">
                <a:latin typeface="Times New Roman" charset="0"/>
              </a:rPr>
              <a:t>Talking Points</a:t>
            </a:r>
          </a:p>
          <a:p>
            <a:pPr eaLnBrk="1" hangingPunct="1">
              <a:buFontTx/>
              <a:buChar char="•"/>
            </a:pPr>
            <a:r>
              <a:rPr lang="en-US" sz="900">
                <a:latin typeface="Times New Roman" charset="0"/>
              </a:rPr>
              <a:t>Paracervical block is commonly used for vacuum aspiration abortions in North America. However, clinicians use many different techniques for administering a paracervical block. </a:t>
            </a:r>
            <a:r>
              <a:rPr lang="ja-JP" altLang="en-US" sz="900">
                <a:latin typeface="Times New Roman" charset="0"/>
              </a:rPr>
              <a:t>“</a:t>
            </a:r>
            <a:r>
              <a:rPr lang="en-US" sz="900">
                <a:latin typeface="Times New Roman" charset="0"/>
              </a:rPr>
              <a:t>There is a little science and a lot of art in this area</a:t>
            </a:r>
            <a:r>
              <a:rPr lang="ja-JP" altLang="en-US" sz="900">
                <a:latin typeface="Times New Roman" charset="0"/>
              </a:rPr>
              <a:t>”</a:t>
            </a:r>
            <a:r>
              <a:rPr lang="en-US" sz="900">
                <a:latin typeface="Times New Roman" charset="0"/>
              </a:rPr>
              <a:t> (Maltzer et al. 1999, p. 77). Studies have shown that deep injections using the Glick technique can be more effective than superficial injections and that injecting slowly has been found to be less painful than injecting quickly.</a:t>
            </a:r>
          </a:p>
          <a:p>
            <a:pPr eaLnBrk="1" hangingPunct="1">
              <a:buFontTx/>
              <a:buChar char="•"/>
            </a:pPr>
            <a:r>
              <a:rPr lang="en-US" sz="900">
                <a:latin typeface="Times New Roman" charset="0"/>
              </a:rPr>
              <a:t>The trainer may want to be prepared to discuss techniques for administering a paracervical block, because this is a very commonly asked question. Approaches and evidence are discussed fully in the sources listed below.</a:t>
            </a:r>
          </a:p>
          <a:p>
            <a:pPr eaLnBrk="1" hangingPunct="1"/>
            <a:endParaRPr lang="en-US" sz="900">
              <a:latin typeface="Times New Roman" charset="0"/>
            </a:endParaRPr>
          </a:p>
          <a:p>
            <a:pPr eaLnBrk="1" hangingPunct="1"/>
            <a:r>
              <a:rPr lang="en-US" sz="900" u="sng">
                <a:latin typeface="Times New Roman" charset="0"/>
              </a:rPr>
              <a:t>References</a:t>
            </a:r>
          </a:p>
          <a:p>
            <a:pPr eaLnBrk="1" hangingPunct="1">
              <a:buFontTx/>
              <a:buChar char="•"/>
            </a:pPr>
            <a:r>
              <a:rPr lang="en-US" sz="900">
                <a:latin typeface="Times New Roman" charset="0"/>
              </a:rPr>
              <a:t>Castleman L, Mann C. Manual Vacuum Aspiration (MVA) for Uterine Evacuation: Pain Management. Chapel Hill, NC: Ipas, 2002.</a:t>
            </a:r>
          </a:p>
          <a:p>
            <a:pPr eaLnBrk="1" hangingPunct="1">
              <a:buFontTx/>
              <a:buChar char="•"/>
            </a:pPr>
            <a:r>
              <a:rPr lang="en-US" sz="900">
                <a:latin typeface="Times New Roman" charset="0"/>
              </a:rPr>
              <a:t>Maltzer DS, Maltzer MC, Wiebe ER, Halvorson-Boyd G, Boyd C. Pain management. In: NAF</a:t>
            </a:r>
            <a:r>
              <a:rPr lang="ja-JP" altLang="en-US" sz="900">
                <a:latin typeface="Times New Roman" charset="0"/>
              </a:rPr>
              <a:t>’</a:t>
            </a:r>
            <a:r>
              <a:rPr lang="en-US" sz="900">
                <a:latin typeface="Times New Roman" charset="0"/>
              </a:rPr>
              <a:t>s A Clinician</a:t>
            </a:r>
            <a:r>
              <a:rPr lang="ja-JP" altLang="en-US" sz="900">
                <a:latin typeface="Times New Roman" charset="0"/>
              </a:rPr>
              <a:t>’</a:t>
            </a:r>
            <a:r>
              <a:rPr lang="en-US" sz="900">
                <a:latin typeface="Times New Roman" charset="0"/>
              </a:rPr>
              <a:t>s Guide to Medical and Surgical Abortion.  Philadelphia: Churchill Livingstone, 1999.</a:t>
            </a:r>
          </a:p>
          <a:p>
            <a:pPr eaLnBrk="1" hangingPunct="1"/>
            <a:endParaRPr lang="en-US" sz="900">
              <a:latin typeface="Times New Roman" charset="0"/>
            </a:endParaRPr>
          </a:p>
          <a:p>
            <a:pPr eaLnBrk="1" hangingPunct="1"/>
            <a:r>
              <a:rPr lang="en-US" sz="900">
                <a:latin typeface="Times New Roman" charset="0"/>
              </a:rPr>
              <a:t>- - -</a:t>
            </a:r>
          </a:p>
          <a:p>
            <a:pPr eaLnBrk="1" hangingPunct="1"/>
            <a:r>
              <a:rPr lang="en-US" sz="900">
                <a:latin typeface="Times New Roman" charset="0"/>
              </a:rPr>
              <a:t>Original content for this slide submitted by the ARHP Clinical Advisory Committee for the </a:t>
            </a:r>
            <a:r>
              <a:rPr lang="en-US" sz="900" i="1">
                <a:latin typeface="Times New Roman" charset="0"/>
              </a:rPr>
              <a:t>Manual Vacuum Aspiration Education Partnership Project </a:t>
            </a:r>
            <a:r>
              <a:rPr lang="en-US" sz="900">
                <a:latin typeface="Times New Roman" charset="0"/>
              </a:rPr>
              <a:t>in December 2004. Original funding received from Ipas and the John Merck Fund through an unrestricted educational grant. Last reviewed/updated by the ARHP Clinical Advisory Committee for the </a:t>
            </a:r>
            <a:r>
              <a:rPr lang="en-US" sz="900" i="1">
                <a:latin typeface="Times New Roman" charset="0"/>
              </a:rPr>
              <a:t>Manual Vacuum Aspiration Education Partnership Project</a:t>
            </a:r>
            <a:r>
              <a:rPr lang="en-US" sz="900">
                <a:latin typeface="Times New Roman" charset="0"/>
              </a:rPr>
              <a:t> in October 2007. This slide is available at www.arhp.org/core.</a:t>
            </a:r>
          </a:p>
          <a:p>
            <a:pPr eaLnBrk="1" hangingPunct="1"/>
            <a:endParaRPr lang="en-US" sz="9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7F1F5-A4C1-4309-9996-9564341226AD}" type="slidenum">
              <a:rPr lang="en-US"/>
              <a:pPr/>
              <a:t>23</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dirty="0"/>
              <a:t>Flexible with sub bullet to appear first</a:t>
            </a:r>
          </a:p>
          <a:p>
            <a:r>
              <a:rPr lang="en-US" dirty="0"/>
              <a:t>Rigid and sub bullets to appear second while flexible fades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B041E-8510-7B41-B04F-A9D82CA14AC5}" type="slidenum">
              <a:rPr lang="en-US"/>
              <a:pPr/>
              <a:t>24</a:t>
            </a:fld>
            <a:endParaRPr lang="en-US" dirty="0"/>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17" indent="-280391" eaLnBrk="0" hangingPunct="0">
              <a:defRPr>
                <a:solidFill>
                  <a:schemeClr val="tx1"/>
                </a:solidFill>
                <a:latin typeface="Arial" pitchFamily="34" charset="0"/>
              </a:defRPr>
            </a:lvl2pPr>
            <a:lvl3pPr marL="1121564" indent="-224312" eaLnBrk="0" hangingPunct="0">
              <a:defRPr>
                <a:solidFill>
                  <a:schemeClr val="tx1"/>
                </a:solidFill>
                <a:latin typeface="Arial" pitchFamily="34" charset="0"/>
              </a:defRPr>
            </a:lvl3pPr>
            <a:lvl4pPr marL="1570189" indent="-224312" eaLnBrk="0" hangingPunct="0">
              <a:defRPr>
                <a:solidFill>
                  <a:schemeClr val="tx1"/>
                </a:solidFill>
                <a:latin typeface="Arial" pitchFamily="34" charset="0"/>
              </a:defRPr>
            </a:lvl4pPr>
            <a:lvl5pPr marL="2018816" indent="-224312" eaLnBrk="0" hangingPunct="0">
              <a:defRPr>
                <a:solidFill>
                  <a:schemeClr val="tx1"/>
                </a:solidFill>
                <a:latin typeface="Arial" pitchFamily="34" charset="0"/>
              </a:defRPr>
            </a:lvl5pPr>
            <a:lvl6pPr marL="2467441" indent="-224312" eaLnBrk="0" fontAlgn="base" hangingPunct="0">
              <a:spcBef>
                <a:spcPct val="0"/>
              </a:spcBef>
              <a:spcAft>
                <a:spcPct val="0"/>
              </a:spcAft>
              <a:defRPr>
                <a:solidFill>
                  <a:schemeClr val="tx1"/>
                </a:solidFill>
                <a:latin typeface="Arial" pitchFamily="34" charset="0"/>
              </a:defRPr>
            </a:lvl6pPr>
            <a:lvl7pPr marL="2916065" indent="-224312" eaLnBrk="0" fontAlgn="base" hangingPunct="0">
              <a:spcBef>
                <a:spcPct val="0"/>
              </a:spcBef>
              <a:spcAft>
                <a:spcPct val="0"/>
              </a:spcAft>
              <a:defRPr>
                <a:solidFill>
                  <a:schemeClr val="tx1"/>
                </a:solidFill>
                <a:latin typeface="Arial" pitchFamily="34" charset="0"/>
              </a:defRPr>
            </a:lvl7pPr>
            <a:lvl8pPr marL="3364692" indent="-224312" eaLnBrk="0" fontAlgn="base" hangingPunct="0">
              <a:spcBef>
                <a:spcPct val="0"/>
              </a:spcBef>
              <a:spcAft>
                <a:spcPct val="0"/>
              </a:spcAft>
              <a:defRPr>
                <a:solidFill>
                  <a:schemeClr val="tx1"/>
                </a:solidFill>
                <a:latin typeface="Arial" pitchFamily="34" charset="0"/>
              </a:defRPr>
            </a:lvl8pPr>
            <a:lvl9pPr marL="3813317" indent="-22431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FE5A80D-FD68-41AD-B470-9F64C6761C1B}" type="slidenum">
              <a:rPr lang="en-US" smtClean="0">
                <a:latin typeface="Times New Roman" pitchFamily="18" charset="0"/>
              </a:rPr>
              <a:pPr eaLnBrk="1" fontAlgn="base" hangingPunct="1">
                <a:spcBef>
                  <a:spcPct val="0"/>
                </a:spcBef>
                <a:spcAft>
                  <a:spcPct val="0"/>
                </a:spcAft>
              </a:pPr>
              <a:t>3</a:t>
            </a:fld>
            <a:endParaRPr lang="en-US" dirty="0" smtClean="0">
              <a:latin typeface="Times New Roman" pitchFamily="18" charset="0"/>
            </a:endParaRPr>
          </a:p>
        </p:txBody>
      </p:sp>
      <p:sp>
        <p:nvSpPr>
          <p:cNvPr id="62467" name="Rectangle 2"/>
          <p:cNvSpPr>
            <a:spLocks noGrp="1" noRot="1" noChangeAspect="1" noChangeArrowheads="1" noTextEdit="1"/>
          </p:cNvSpPr>
          <p:nvPr>
            <p:ph type="sldImg"/>
          </p:nvPr>
        </p:nvSpPr>
        <p:spPr bwMode="auto">
          <a:xfrm>
            <a:off x="1143000" y="687388"/>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B041E-8510-7B41-B04F-A9D82CA14AC5}" type="slidenum">
              <a:rPr lang="en-US"/>
              <a:pPr/>
              <a:t>25</a:t>
            </a:fld>
            <a:endParaRPr lang="en-US" dirty="0"/>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5471A-AF21-8A4D-A0EE-DF26DCA1DDFB}" type="slidenum">
              <a:rPr lang="en-US"/>
              <a:pPr/>
              <a:t>26</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The light cord attachment to the telescope is fixed in a position which is opposite to the field of view</a:t>
            </a:r>
            <a:r>
              <a:rPr lang="en-US" dirty="0" smtClean="0"/>
              <a:t>. Therefore </a:t>
            </a:r>
            <a:r>
              <a:rPr lang="en-US" dirty="0"/>
              <a:t>the light cord can act as a guidepost for maintaining orientation with in the uterine cavity.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5471A-AF21-8A4D-A0EE-DF26DCA1DDFB}" type="slidenum">
              <a:rPr lang="en-US"/>
              <a:pPr/>
              <a:t>27</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The light cord attachment to the telescope is fixed in a position which is opposite to the field of view</a:t>
            </a:r>
            <a:r>
              <a:rPr lang="en-US" dirty="0" smtClean="0"/>
              <a:t>. Therefore </a:t>
            </a:r>
            <a:r>
              <a:rPr lang="en-US" dirty="0"/>
              <a:t>the light cord can act as a guidepost for maintaining orientation with in the uterine cavity.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B87CFA7-8CED-48D1-B27E-2703D87BF40C}" type="slidenum">
              <a:rPr lang="en-US"/>
              <a:pPr/>
              <a:t>29</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Static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41485-7631-4224-A3CB-F48CC50430AC}" type="slidenum">
              <a:rPr lang="en-US" smtClean="0"/>
              <a:pPr/>
              <a:t>31</a:t>
            </a:fld>
            <a:endParaRPr lang="en-US" dirty="0"/>
          </a:p>
        </p:txBody>
      </p:sp>
    </p:spTree>
    <p:extLst>
      <p:ext uri="{BB962C8B-B14F-4D97-AF65-F5344CB8AC3E}">
        <p14:creationId xmlns:p14="http://schemas.microsoft.com/office/powerpoint/2010/main" val="304847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xfrm>
            <a:off x="1144588" y="687388"/>
            <a:ext cx="4568825" cy="3427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943"/>
            <a:endParaRPr lang="en-US" dirty="0" smtClean="0"/>
          </a:p>
        </p:txBody>
      </p:sp>
      <p:sp>
        <p:nvSpPr>
          <p:cNvPr id="4" name="Slide Number Placeholder 3"/>
          <p:cNvSpPr>
            <a:spLocks noGrp="1"/>
          </p:cNvSpPr>
          <p:nvPr>
            <p:ph type="sldNum" sz="quarter" idx="5"/>
          </p:nvPr>
        </p:nvSpPr>
        <p:spPr/>
        <p:txBody>
          <a:bodyPr/>
          <a:lstStyle/>
          <a:p>
            <a:pPr>
              <a:defRPr/>
            </a:pPr>
            <a:fld id="{7AB49B11-CCDE-4A71-B756-E57C6A89644B}" type="slidenum">
              <a:rPr lang="en-US" smtClean="0">
                <a:solidFill>
                  <a:prstClr val="black"/>
                </a:solidFill>
              </a:rPr>
              <a:pPr>
                <a:defRPr/>
              </a:pPr>
              <a:t>32</a:t>
            </a:fld>
            <a:endParaRPr lang="en-US" dirty="0">
              <a:solidFill>
                <a:prstClr val="black"/>
              </a:solidFill>
            </a:endParaRPr>
          </a:p>
        </p:txBody>
      </p:sp>
      <p:sp>
        <p:nvSpPr>
          <p:cNvPr id="5" name="Date Placeholder 4"/>
          <p:cNvSpPr>
            <a:spLocks noGrp="1"/>
          </p:cNvSpPr>
          <p:nvPr>
            <p:ph type="dt" sz="quarter" idx="1"/>
          </p:nvPr>
        </p:nvSpPr>
        <p:spPr/>
        <p:txBody>
          <a:bodyPr/>
          <a:lstStyle/>
          <a:p>
            <a:pPr>
              <a:defRPr/>
            </a:pPr>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855" indent="-285713" eaLnBrk="0" hangingPunct="0">
              <a:defRPr sz="2400">
                <a:solidFill>
                  <a:schemeClr val="tx1"/>
                </a:solidFill>
                <a:latin typeface="Arial" charset="0"/>
                <a:ea typeface="ヒラギノ角ゴ Pro W3" charset="0"/>
                <a:cs typeface="ヒラギノ角ゴ Pro W3" charset="0"/>
              </a:defRPr>
            </a:lvl2pPr>
            <a:lvl3pPr marL="1142853" indent="-228571" eaLnBrk="0" hangingPunct="0">
              <a:defRPr sz="2400">
                <a:solidFill>
                  <a:schemeClr val="tx1"/>
                </a:solidFill>
                <a:latin typeface="Arial" charset="0"/>
                <a:ea typeface="ヒラギノ角ゴ Pro W3" charset="0"/>
                <a:cs typeface="ヒラギノ角ゴ Pro W3" charset="0"/>
              </a:defRPr>
            </a:lvl3pPr>
            <a:lvl4pPr marL="1599993" indent="-228571" eaLnBrk="0" hangingPunct="0">
              <a:defRPr sz="2400">
                <a:solidFill>
                  <a:schemeClr val="tx1"/>
                </a:solidFill>
                <a:latin typeface="Arial" charset="0"/>
                <a:ea typeface="ヒラギノ角ゴ Pro W3" charset="0"/>
                <a:cs typeface="ヒラギノ角ゴ Pro W3" charset="0"/>
              </a:defRPr>
            </a:lvl4pPr>
            <a:lvl5pPr marL="2057135" indent="-228571" eaLnBrk="0" hangingPunct="0">
              <a:defRPr sz="2400">
                <a:solidFill>
                  <a:schemeClr val="tx1"/>
                </a:solidFill>
                <a:latin typeface="Arial" charset="0"/>
                <a:ea typeface="ヒラギノ角ゴ Pro W3" charset="0"/>
                <a:cs typeface="ヒラギノ角ゴ Pro W3" charset="0"/>
              </a:defRPr>
            </a:lvl5pPr>
            <a:lvl6pPr marL="2514276"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17"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558"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699"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197490B-8E3F-6E41-B8B5-9FE1C31FCDA5}" type="slidenum">
              <a:rPr lang="en-US" sz="1200">
                <a:solidFill>
                  <a:srgbClr val="000000"/>
                </a:solidFill>
                <a:latin typeface="Times New Roman" charset="0"/>
              </a:rPr>
              <a:pPr eaLnBrk="1" hangingPunct="1"/>
              <a:t>33</a:t>
            </a:fld>
            <a:endParaRPr lang="en-US" sz="1200" dirty="0">
              <a:solidFill>
                <a:srgbClr val="000000"/>
              </a:solidFill>
              <a:latin typeface="Times New Roman" charset="0"/>
            </a:endParaRPr>
          </a:p>
        </p:txBody>
      </p:sp>
      <p:sp>
        <p:nvSpPr>
          <p:cNvPr id="32770" name="Rectangle 7"/>
          <p:cNvSpPr txBox="1">
            <a:spLocks noGrp="1" noChangeArrowheads="1"/>
          </p:cNvSpPr>
          <p:nvPr/>
        </p:nvSpPr>
        <p:spPr bwMode="auto">
          <a:xfrm>
            <a:off x="3886200" y="8685214"/>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80" tIns="44842" rIns="89680" bIns="44842" anchor="b"/>
          <a:lstStyle>
            <a:lvl1pPr defTabSz="895350" eaLnBrk="0" hangingPunct="0">
              <a:defRPr sz="2400">
                <a:solidFill>
                  <a:schemeClr val="tx1"/>
                </a:solidFill>
                <a:latin typeface="Arial" charset="0"/>
                <a:ea typeface="ヒラギノ角ゴ Pro W3" charset="0"/>
                <a:cs typeface="ヒラギノ角ゴ Pro W3" charset="0"/>
              </a:defRPr>
            </a:lvl1pPr>
            <a:lvl2pPr marL="742950" indent="-285750" defTabSz="895350" eaLnBrk="0" hangingPunct="0">
              <a:defRPr sz="2400">
                <a:solidFill>
                  <a:schemeClr val="tx1"/>
                </a:solidFill>
                <a:latin typeface="Arial" charset="0"/>
                <a:ea typeface="ヒラギノ角ゴ Pro W3" charset="0"/>
                <a:cs typeface="ヒラギノ角ゴ Pro W3" charset="0"/>
              </a:defRPr>
            </a:lvl2pPr>
            <a:lvl3pPr marL="1143000" indent="-228600" defTabSz="895350" eaLnBrk="0" hangingPunct="0">
              <a:defRPr sz="2400">
                <a:solidFill>
                  <a:schemeClr val="tx1"/>
                </a:solidFill>
                <a:latin typeface="Arial" charset="0"/>
                <a:ea typeface="ヒラギノ角ゴ Pro W3" charset="0"/>
                <a:cs typeface="ヒラギノ角ゴ Pro W3" charset="0"/>
              </a:defRPr>
            </a:lvl3pPr>
            <a:lvl4pPr marL="1600200" indent="-228600" defTabSz="895350" eaLnBrk="0" hangingPunct="0">
              <a:defRPr sz="2400">
                <a:solidFill>
                  <a:schemeClr val="tx1"/>
                </a:solidFill>
                <a:latin typeface="Arial" charset="0"/>
                <a:ea typeface="ヒラギノ角ゴ Pro W3" charset="0"/>
                <a:cs typeface="ヒラギノ角ゴ Pro W3" charset="0"/>
              </a:defRPr>
            </a:lvl4pPr>
            <a:lvl5pPr marL="2057400" indent="-228600" defTabSz="895350" eaLnBrk="0" hangingPunct="0">
              <a:defRPr sz="2400">
                <a:solidFill>
                  <a:schemeClr val="tx1"/>
                </a:solidFill>
                <a:latin typeface="Arial" charset="0"/>
                <a:ea typeface="ヒラギノ角ゴ Pro W3" charset="0"/>
                <a:cs typeface="ヒラギノ角ゴ Pro W3" charset="0"/>
              </a:defRPr>
            </a:lvl5pPr>
            <a:lvl6pPr marL="2514600" indent="-228600" defTabSz="8953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8953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8953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8953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EC3031E9-0278-5D44-AF46-C85573F25404}" type="slidenum">
              <a:rPr lang="en-US" sz="1200">
                <a:solidFill>
                  <a:srgbClr val="000000"/>
                </a:solidFill>
                <a:latin typeface="Calibri" charset="0"/>
              </a:rPr>
              <a:pPr algn="r" eaLnBrk="1" hangingPunct="1"/>
              <a:t>33</a:t>
            </a:fld>
            <a:endParaRPr lang="en-US" sz="1200" dirty="0">
              <a:solidFill>
                <a:srgbClr val="000000"/>
              </a:solidFill>
              <a:latin typeface="Calibri" charset="0"/>
            </a:endParaRPr>
          </a:p>
        </p:txBody>
      </p:sp>
      <p:sp>
        <p:nvSpPr>
          <p:cNvPr id="32771" name="Rectangle 2"/>
          <p:cNvSpPr>
            <a:spLocks noGrp="1" noRot="1" noChangeAspect="1" noChangeArrowheads="1" noTextEdit="1"/>
          </p:cNvSpPr>
          <p:nvPr>
            <p:ph type="sldImg"/>
          </p:nvPr>
        </p:nvSpPr>
        <p:spPr bwMode="auto">
          <a:xfrm>
            <a:off x="1144588" y="684213"/>
            <a:ext cx="4572000" cy="343058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bwMode="auto">
          <a:xfrm>
            <a:off x="858838" y="4452938"/>
            <a:ext cx="5497512" cy="400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31745" indent="-231745">
              <a:spcBef>
                <a:spcPct val="0"/>
              </a:spcBef>
            </a:pPr>
            <a:r>
              <a:rPr lang="en-US" sz="800" b="1" dirty="0">
                <a:latin typeface="Times New Roman" charset="0"/>
                <a:ea typeface="ヒラギノ角ゴ Pro W3" charset="0"/>
                <a:cs typeface="ヒラギノ角ゴ Pro W3" charset="0"/>
              </a:rPr>
              <a:t>Takeaway: </a:t>
            </a:r>
            <a:r>
              <a:rPr lang="en-US" sz="800" dirty="0">
                <a:latin typeface="Arial" charset="0"/>
                <a:ea typeface="ヒラギノ角ゴ Pro W3" charset="0"/>
                <a:cs typeface="ヒラギノ角ゴ Pro W3" charset="0"/>
              </a:rPr>
              <a:t>Key steps in device placement as viewed through the hysteroscope.</a:t>
            </a:r>
          </a:p>
          <a:p>
            <a:pPr marL="231745" indent="-231745">
              <a:spcBef>
                <a:spcPct val="0"/>
              </a:spcBef>
            </a:pPr>
            <a:r>
              <a:rPr lang="en-US" sz="800" b="1" dirty="0">
                <a:latin typeface="Arial" charset="0"/>
                <a:ea typeface="ヒラギノ角ゴ Pro W3" charset="0"/>
                <a:cs typeface="ヒラギノ角ゴ Pro W3" charset="0"/>
              </a:rPr>
              <a:t>Image 1</a:t>
            </a:r>
          </a:p>
          <a:p>
            <a:pPr marL="231745" indent="-231745">
              <a:spcBef>
                <a:spcPct val="0"/>
              </a:spcBef>
              <a:buFontTx/>
              <a:buChar char="•"/>
            </a:pPr>
            <a:r>
              <a:rPr lang="en-US" sz="800" dirty="0">
                <a:latin typeface="Arial" charset="0"/>
                <a:ea typeface="ヒラギノ角ゴ Pro W3" charset="0"/>
                <a:cs typeface="ヒラギノ角ゴ Pro W3" charset="0"/>
              </a:rPr>
              <a:t>Uterus distended with physiologic saline </a:t>
            </a:r>
          </a:p>
          <a:p>
            <a:pPr marL="231745" indent="-231745">
              <a:spcBef>
                <a:spcPct val="0"/>
              </a:spcBef>
              <a:buFontTx/>
              <a:buChar char="•"/>
            </a:pPr>
            <a:r>
              <a:rPr lang="en-US" sz="800" dirty="0">
                <a:latin typeface="Arial" charset="0"/>
                <a:ea typeface="ヒラギノ角ゴ Pro W3" charset="0"/>
                <a:cs typeface="ヒラギノ角ゴ Pro W3" charset="0"/>
              </a:rPr>
              <a:t>Tubal ostium in center of visual field</a:t>
            </a:r>
          </a:p>
          <a:p>
            <a:pPr marL="231745" indent="-231745">
              <a:spcBef>
                <a:spcPct val="0"/>
              </a:spcBef>
              <a:buFontTx/>
              <a:buChar char="•"/>
            </a:pPr>
            <a:r>
              <a:rPr lang="en-US" sz="800" b="1" dirty="0">
                <a:latin typeface="Arial" charset="0"/>
                <a:ea typeface="ヒラギノ角ゴ Pro W3" charset="0"/>
                <a:cs typeface="ヒラギノ角ゴ Pro W3" charset="0"/>
              </a:rPr>
              <a:t>Identify</a:t>
            </a:r>
            <a:r>
              <a:rPr lang="en-US" sz="800" dirty="0">
                <a:latin typeface="Arial" charset="0"/>
                <a:ea typeface="ヒラギノ角ゴ Pro W3" charset="0"/>
                <a:cs typeface="ヒラギノ角ゴ Pro W3" charset="0"/>
              </a:rPr>
              <a:t> and </a:t>
            </a:r>
            <a:r>
              <a:rPr lang="en-US" sz="800" b="1" dirty="0">
                <a:latin typeface="Arial" charset="0"/>
                <a:ea typeface="ヒラギノ角ゴ Pro W3" charset="0"/>
                <a:cs typeface="ヒラギノ角ゴ Pro W3" charset="0"/>
              </a:rPr>
              <a:t>assess </a:t>
            </a:r>
            <a:r>
              <a:rPr lang="en-US" sz="800" b="1" u="sng" dirty="0">
                <a:latin typeface="Arial" charset="0"/>
                <a:ea typeface="ヒラギノ角ゴ Pro W3" charset="0"/>
                <a:cs typeface="ヒラギノ角ゴ Pro W3" charset="0"/>
              </a:rPr>
              <a:t>both ostia</a:t>
            </a:r>
            <a:r>
              <a:rPr lang="en-US" sz="800" dirty="0">
                <a:latin typeface="Arial" charset="0"/>
                <a:ea typeface="ヒラギノ角ゴ Pro W3" charset="0"/>
                <a:cs typeface="ヒラギノ角ゴ Pro W3" charset="0"/>
              </a:rPr>
              <a:t>hysteroscopically before proceeding to micro-insert placement </a:t>
            </a:r>
          </a:p>
          <a:p>
            <a:pPr marL="231745" indent="-231745">
              <a:spcBef>
                <a:spcPct val="0"/>
              </a:spcBef>
            </a:pPr>
            <a:r>
              <a:rPr lang="en-US" sz="800" b="1" dirty="0">
                <a:latin typeface="Arial" charset="0"/>
                <a:ea typeface="ヒラギノ角ゴ Pro W3" charset="0"/>
                <a:cs typeface="ヒラギノ角ゴ Pro W3" charset="0"/>
              </a:rPr>
              <a:t>Image 2</a:t>
            </a:r>
          </a:p>
          <a:p>
            <a:pPr marL="231745" indent="-231745">
              <a:spcBef>
                <a:spcPct val="0"/>
              </a:spcBef>
              <a:buFontTx/>
              <a:buChar char="•"/>
            </a:pPr>
            <a:r>
              <a:rPr lang="en-US" sz="800" dirty="0">
                <a:latin typeface="Arial" charset="0"/>
                <a:ea typeface="ヒラギノ角ゴ Pro W3" charset="0"/>
                <a:cs typeface="ヒラギノ角ゴ Pro W3" charset="0"/>
              </a:rPr>
              <a:t>Delivery catheter advanced until black positioning marker is at tubal ostium</a:t>
            </a:r>
            <a:endParaRPr lang="en-US" sz="800" b="1" dirty="0">
              <a:latin typeface="Arial" charset="0"/>
              <a:ea typeface="ヒラギノ角ゴ Pro W3" charset="0"/>
              <a:cs typeface="ヒラギノ角ゴ Pro W3" charset="0"/>
            </a:endParaRPr>
          </a:p>
          <a:p>
            <a:pPr marL="231745" indent="-231745">
              <a:spcBef>
                <a:spcPct val="0"/>
              </a:spcBef>
              <a:buFontTx/>
              <a:buChar char="•"/>
            </a:pPr>
            <a:r>
              <a:rPr lang="en-US" sz="800" dirty="0">
                <a:latin typeface="Arial" charset="0"/>
                <a:ea typeface="ヒラギノ角ゴ Pro W3" charset="0"/>
                <a:cs typeface="ヒラギノ角ゴ Pro W3" charset="0"/>
              </a:rPr>
              <a:t>Delivery catheter withdrawn away from micro-insert into operating channel of hysteroscope</a:t>
            </a:r>
          </a:p>
          <a:p>
            <a:pPr marL="231745" indent="-231745">
              <a:spcBef>
                <a:spcPct val="0"/>
              </a:spcBef>
            </a:pPr>
            <a:r>
              <a:rPr lang="en-US" sz="800" b="1" dirty="0">
                <a:latin typeface="Arial" charset="0"/>
                <a:ea typeface="ヒラギノ角ゴ Pro W3" charset="0"/>
                <a:cs typeface="ヒラギノ角ゴ Pro W3" charset="0"/>
              </a:rPr>
              <a:t>Image 3</a:t>
            </a:r>
          </a:p>
          <a:p>
            <a:pPr marL="231745" indent="-231745">
              <a:spcBef>
                <a:spcPct val="0"/>
              </a:spcBef>
              <a:buFontTx/>
              <a:buChar char="•"/>
            </a:pPr>
            <a:r>
              <a:rPr lang="en-US" sz="800" dirty="0">
                <a:latin typeface="Arial" charset="0"/>
                <a:ea typeface="ヒラギノ角ゴ Pro W3" charset="0"/>
                <a:cs typeface="ヒラギノ角ゴ Pro W3" charset="0"/>
              </a:rPr>
              <a:t>Gold band is aligned outside the tubal ostium,</a:t>
            </a:r>
          </a:p>
          <a:p>
            <a:pPr marL="231745" indent="-231745">
              <a:spcBef>
                <a:spcPct val="0"/>
              </a:spcBef>
              <a:buFontTx/>
              <a:buChar char="•"/>
            </a:pPr>
            <a:r>
              <a:rPr lang="en-US" sz="800" dirty="0">
                <a:latin typeface="Arial" charset="0"/>
                <a:ea typeface="ヒラギノ角ゴ Pro W3" charset="0"/>
                <a:cs typeface="ヒラギノ角ゴ Pro W3" charset="0"/>
              </a:rPr>
              <a:t>Green release catheter withdrawn to expand the insert</a:t>
            </a:r>
          </a:p>
          <a:p>
            <a:pPr marL="231745" indent="-231745">
              <a:spcBef>
                <a:spcPct val="0"/>
              </a:spcBef>
            </a:pPr>
            <a:r>
              <a:rPr lang="en-US" sz="800" b="1" dirty="0">
                <a:latin typeface="Arial" charset="0"/>
                <a:ea typeface="ヒラギノ角ゴ Pro W3" charset="0"/>
                <a:cs typeface="ヒラギノ角ゴ Pro W3" charset="0"/>
              </a:rPr>
              <a:t>Image 4</a:t>
            </a:r>
          </a:p>
          <a:p>
            <a:pPr marL="231745" indent="-231745">
              <a:spcBef>
                <a:spcPct val="0"/>
              </a:spcBef>
              <a:buFontTx/>
              <a:buChar char="•"/>
            </a:pPr>
            <a:r>
              <a:rPr lang="en-US" sz="800" dirty="0">
                <a:latin typeface="Arial" charset="0"/>
                <a:ea typeface="ヒラギノ角ゴ Pro W3" charset="0"/>
                <a:cs typeface="ヒラギノ角ゴ Pro W3" charset="0"/>
              </a:rPr>
              <a:t>insert properly positioned and deployed across utero-tubal junction</a:t>
            </a:r>
          </a:p>
          <a:p>
            <a:pPr marL="231745" indent="-231745"/>
            <a:endParaRPr lang="en-US" sz="800" dirty="0">
              <a:latin typeface="Times New Roman" charset="0"/>
              <a:ea typeface="ヒラギノ角ゴ Pro W3" charset="0"/>
              <a:cs typeface="ヒラギノ角ゴ Pro W3" charset="0"/>
            </a:endParaRPr>
          </a:p>
          <a:p>
            <a:pPr marL="231745" indent="-231745"/>
            <a:r>
              <a:rPr lang="en-US" sz="800" b="1" dirty="0">
                <a:latin typeface="Times New Roman" charset="0"/>
                <a:ea typeface="ヒラギノ角ゴ Pro W3" charset="0"/>
                <a:cs typeface="ヒラギノ角ゴ Pro W3" charset="0"/>
              </a:rPr>
              <a:t>References: </a:t>
            </a:r>
            <a:r>
              <a:rPr lang="en-US" sz="800" dirty="0">
                <a:latin typeface="Times New Roman" charset="0"/>
                <a:ea typeface="ヒラギノ角ゴ Pro W3" charset="0"/>
                <a:cs typeface="ヒラギノ角ゴ Pro W3" charset="0"/>
              </a:rPr>
              <a:t>N/A</a:t>
            </a:r>
          </a:p>
          <a:p>
            <a:pPr marL="231745" indent="-231745">
              <a:spcBef>
                <a:spcPct val="0"/>
              </a:spcBef>
            </a:pPr>
            <a:r>
              <a:rPr lang="en-US" sz="800" b="1" dirty="0">
                <a:latin typeface="Times New Roman" charset="0"/>
                <a:ea typeface="ヒラギノ角ゴ Pro W3" charset="0"/>
                <a:cs typeface="ヒラギノ角ゴ Pro W3" charset="0"/>
              </a:rPr>
              <a:t>Rev history:</a:t>
            </a:r>
            <a:endParaRPr lang="en-US" sz="800" dirty="0">
              <a:latin typeface="Calibri" charset="0"/>
              <a:ea typeface="ヒラギノ角ゴ Pro W3" charset="0"/>
              <a:cs typeface="ヒラギノ角ゴ Pro W3" charset="0"/>
            </a:endParaRPr>
          </a:p>
          <a:p>
            <a:pPr marL="231745" indent="-231745">
              <a:spcBef>
                <a:spcPct val="0"/>
              </a:spcBef>
            </a:pPr>
            <a:endParaRPr lang="en-US" sz="1000" dirty="0">
              <a:latin typeface="Calibri" charset="0"/>
              <a:ea typeface="ヒラギノ角ゴ Pro W3" charset="0"/>
              <a:cs typeface="ヒラギノ角ゴ Pro W3" charset="0"/>
            </a:endParaRPr>
          </a:p>
          <a:p>
            <a:pPr marL="231745" indent="-231745">
              <a:spcBef>
                <a:spcPct val="0"/>
              </a:spcBef>
            </a:pPr>
            <a:endParaRPr lang="en-US" sz="800" dirty="0">
              <a:latin typeface="Calibri" charset="0"/>
              <a:ea typeface="ヒラギノ角ゴ Pro W3" charset="0"/>
              <a:cs typeface="ヒラギノ角ゴ Pro W3" charset="0"/>
            </a:endParaRPr>
          </a:p>
          <a:p>
            <a:pPr marL="231745" indent="-231745">
              <a:spcBef>
                <a:spcPct val="0"/>
              </a:spcBef>
              <a:buFontTx/>
              <a:buChar char="•"/>
            </a:pPr>
            <a:endParaRPr lang="en-US" sz="800" dirty="0">
              <a:latin typeface="Times New Roman" charset="0"/>
              <a:ea typeface="ヒラギノ角ゴ Pro W3" charset="0"/>
              <a:cs typeface="ヒラギノ角ゴ Pro W3" charset="0"/>
            </a:endParaRPr>
          </a:p>
          <a:p>
            <a:pPr marL="231745" indent="-231745">
              <a:spcBef>
                <a:spcPct val="0"/>
              </a:spcBef>
            </a:pPr>
            <a:endParaRPr lang="en-US" sz="800" dirty="0">
              <a:latin typeface="Times New Roman" charset="0"/>
              <a:ea typeface="ヒラギノ角ゴ Pro W3" charset="0"/>
              <a:cs typeface="ヒラギノ角ゴ Pro W3" charset="0"/>
            </a:endParaRPr>
          </a:p>
        </p:txBody>
      </p:sp>
      <p:sp>
        <p:nvSpPr>
          <p:cNvPr id="3277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855" indent="-285713" eaLnBrk="0" hangingPunct="0">
              <a:defRPr sz="2400">
                <a:solidFill>
                  <a:schemeClr val="tx1"/>
                </a:solidFill>
                <a:latin typeface="Arial" charset="0"/>
                <a:ea typeface="ヒラギノ角ゴ Pro W3" charset="0"/>
                <a:cs typeface="ヒラギノ角ゴ Pro W3" charset="0"/>
              </a:defRPr>
            </a:lvl2pPr>
            <a:lvl3pPr marL="1142853" indent="-228571" eaLnBrk="0" hangingPunct="0">
              <a:defRPr sz="2400">
                <a:solidFill>
                  <a:schemeClr val="tx1"/>
                </a:solidFill>
                <a:latin typeface="Arial" charset="0"/>
                <a:ea typeface="ヒラギノ角ゴ Pro W3" charset="0"/>
                <a:cs typeface="ヒラギノ角ゴ Pro W3" charset="0"/>
              </a:defRPr>
            </a:lvl3pPr>
            <a:lvl4pPr marL="1599993" indent="-228571" eaLnBrk="0" hangingPunct="0">
              <a:defRPr sz="2400">
                <a:solidFill>
                  <a:schemeClr val="tx1"/>
                </a:solidFill>
                <a:latin typeface="Arial" charset="0"/>
                <a:ea typeface="ヒラギノ角ゴ Pro W3" charset="0"/>
                <a:cs typeface="ヒラギノ角ゴ Pro W3" charset="0"/>
              </a:defRPr>
            </a:lvl4pPr>
            <a:lvl5pPr marL="2057135" indent="-228571" eaLnBrk="0" hangingPunct="0">
              <a:defRPr sz="2400">
                <a:solidFill>
                  <a:schemeClr val="tx1"/>
                </a:solidFill>
                <a:latin typeface="Arial" charset="0"/>
                <a:ea typeface="ヒラギノ角ゴ Pro W3" charset="0"/>
                <a:cs typeface="ヒラギノ角ゴ Pro W3" charset="0"/>
              </a:defRPr>
            </a:lvl5pPr>
            <a:lvl6pPr marL="2514276"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17"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558"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699" indent="-22857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1200" dirty="0">
              <a:solidFill>
                <a:srgbClr val="000000"/>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4FE7305B-40B3-4D4E-83D8-AEE6AB32E17E}" type="slidenum">
              <a:rPr lang="en-US" smtClean="0"/>
              <a:pPr>
                <a:defRPr/>
              </a:pPr>
              <a:t>34</a:t>
            </a:fld>
            <a:endParaRPr lang="en-US" dirty="0" smtClean="0"/>
          </a:p>
        </p:txBody>
      </p:sp>
      <p:sp>
        <p:nvSpPr>
          <p:cNvPr id="71683" name="Rectangle 2"/>
          <p:cNvSpPr>
            <a:spLocks noGrp="1" noRot="1" noChangeAspect="1" noChangeArrowheads="1" noTextEdit="1"/>
          </p:cNvSpPr>
          <p:nvPr>
            <p:ph type="sldImg"/>
          </p:nvPr>
        </p:nvSpPr>
        <p:spPr bwMode="auto">
          <a:xfrm>
            <a:off x="1144588" y="684213"/>
            <a:ext cx="4572000" cy="3430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1684" name="Rectangle 3"/>
          <p:cNvSpPr>
            <a:spLocks noGrp="1" noChangeArrowheads="1"/>
          </p:cNvSpPr>
          <p:nvPr>
            <p:ph type="body" idx="1"/>
          </p:nvPr>
        </p:nvSpPr>
        <p:spPr bwMode="auto">
          <a:xfrm>
            <a:off x="380484" y="4195686"/>
            <a:ext cx="6097035" cy="42643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428" indent="-227428"/>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3-8 trailing coils</a:t>
            </a:r>
            <a:r>
              <a:rPr lang="en-US" baseline="0" dirty="0" smtClean="0"/>
              <a:t> in uterine cavity is ideal per Instructions for Use. </a:t>
            </a:r>
          </a:p>
          <a:p>
            <a:r>
              <a:rPr lang="en-US" baseline="0" dirty="0" smtClean="0"/>
              <a:t>May have up to 17 trailing coils, if 18 or more are present, use micro-graspers to remove insert by grabbing both inner and outer coil with the instrument. Proceed to remove entire hysteroscope out so as not to drag coil through scope. </a:t>
            </a:r>
            <a:endParaRPr lang="en-US" dirty="0"/>
          </a:p>
        </p:txBody>
      </p:sp>
      <p:sp>
        <p:nvSpPr>
          <p:cNvPr id="4" name="Slide Number Placeholder 3"/>
          <p:cNvSpPr>
            <a:spLocks noGrp="1"/>
          </p:cNvSpPr>
          <p:nvPr>
            <p:ph type="sldNum" sz="quarter" idx="10"/>
          </p:nvPr>
        </p:nvSpPr>
        <p:spPr/>
        <p:txBody>
          <a:bodyPr/>
          <a:lstStyle/>
          <a:p>
            <a:fld id="{D756AECE-839B-2345-94B0-CADB24A53174}"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pPr defTabSz="912983"/>
            <a:fld id="{3CEE0663-2EC6-41BF-A79F-E6DA919EA298}" type="slidenum">
              <a:rPr lang="en-US" smtClean="0">
                <a:latin typeface="Times New Roman" pitchFamily="18" charset="0"/>
                <a:ea typeface="ＭＳ Ｐゴシック"/>
                <a:cs typeface="ＭＳ Ｐゴシック"/>
              </a:rPr>
              <a:pPr defTabSz="912983"/>
              <a:t>4</a:t>
            </a:fld>
            <a:endParaRPr lang="en-US" dirty="0" smtClean="0">
              <a:latin typeface="Times New Roman" pitchFamily="18" charset="0"/>
              <a:ea typeface="ＭＳ Ｐゴシック"/>
              <a:cs typeface="ＭＳ Ｐゴシック"/>
            </a:endParaRPr>
          </a:p>
        </p:txBody>
      </p:sp>
      <p:sp>
        <p:nvSpPr>
          <p:cNvPr id="159747" name="Rectangle 7"/>
          <p:cNvSpPr txBox="1">
            <a:spLocks noGrp="1" noChangeArrowheads="1"/>
          </p:cNvSpPr>
          <p:nvPr/>
        </p:nvSpPr>
        <p:spPr bwMode="auto">
          <a:xfrm>
            <a:off x="3885903" y="8684381"/>
            <a:ext cx="2972097" cy="459619"/>
          </a:xfrm>
          <a:prstGeom prst="rect">
            <a:avLst/>
          </a:prstGeom>
          <a:noFill/>
          <a:ln w="9525">
            <a:noFill/>
            <a:miter lim="800000"/>
            <a:headEnd/>
            <a:tailEnd/>
          </a:ln>
        </p:spPr>
        <p:txBody>
          <a:bodyPr lIns="88767" tIns="44385" rIns="88767" bIns="44385" anchor="b"/>
          <a:lstStyle/>
          <a:p>
            <a:pPr algn="r" defTabSz="885954"/>
            <a:fld id="{94092B2D-AC33-4839-BCCC-8D916E703FC7}" type="slidenum">
              <a:rPr lang="en-US" sz="1200"/>
              <a:pPr algn="r" defTabSz="885954"/>
              <a:t>4</a:t>
            </a:fld>
            <a:endParaRPr lang="en-US" sz="1200" dirty="0"/>
          </a:p>
        </p:txBody>
      </p:sp>
      <p:sp>
        <p:nvSpPr>
          <p:cNvPr id="159748"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5301" name="Rectangle 3"/>
          <p:cNvSpPr>
            <a:spLocks noGrp="1" noChangeArrowheads="1"/>
          </p:cNvSpPr>
          <p:nvPr>
            <p:ph type="body" idx="1"/>
          </p:nvPr>
        </p:nvSpPr>
        <p:spPr>
          <a:xfrm>
            <a:off x="381000" y="4343703"/>
            <a:ext cx="6020098" cy="4116916"/>
          </a:xfrm>
          <a:ln>
            <a:solidFill>
              <a:srgbClr val="000000"/>
            </a:solidFill>
          </a:ln>
        </p:spPr>
        <p:txBody>
          <a:bodyPr>
            <a:normAutofit fontScale="70000" lnSpcReduction="20000"/>
          </a:bodyPr>
          <a:lstStyle/>
          <a:p>
            <a:pPr marL="0" lvl="1" defTabSz="907647">
              <a:buFont typeface="Arial"/>
              <a:buNone/>
              <a:defRPr/>
            </a:pPr>
            <a:endParaRPr lang="en-US" b="0" dirty="0" smtClean="0"/>
          </a:p>
        </p:txBody>
      </p:sp>
      <p:sp>
        <p:nvSpPr>
          <p:cNvPr id="159750" name="Date Placeholder 5"/>
          <p:cNvSpPr>
            <a:spLocks noGrp="1"/>
          </p:cNvSpPr>
          <p:nvPr>
            <p:ph type="dt" sz="quarter" idx="1"/>
          </p:nvPr>
        </p:nvSpPr>
        <p:spPr>
          <a:noFill/>
        </p:spPr>
        <p:txBody>
          <a:bodyPr/>
          <a:lstStyle/>
          <a:p>
            <a:pPr defTabSz="912983"/>
            <a:endParaRPr lang="en-US" dirty="0" smtClean="0">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D3BAD988-C5B8-435E-B00C-18AF4AD52D73}" type="slidenum">
              <a:rPr lang="en-US" smtClean="0">
                <a:solidFill>
                  <a:srgbClr val="000000"/>
                </a:solidFill>
                <a:latin typeface="Times New Roman" pitchFamily="18" charset="0"/>
              </a:rPr>
              <a:pPr eaLnBrk="1" fontAlgn="base" hangingPunct="1">
                <a:spcBef>
                  <a:spcPct val="0"/>
                </a:spcBef>
                <a:spcAft>
                  <a:spcPct val="0"/>
                </a:spcAft>
                <a:defRPr/>
              </a:pPr>
              <a:t>5</a:t>
            </a:fld>
            <a:endParaRPr 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43000" y="685800"/>
            <a:ext cx="4575175" cy="3430588"/>
          </a:xfrm>
          <a:solidFill>
            <a:srgbClr val="FFFFFF"/>
          </a:solidFill>
          <a:ln>
            <a:solidFill>
              <a:srgbClr val="000000"/>
            </a:solidFill>
            <a:miter lim="800000"/>
            <a:headEnd/>
            <a:tailEnd/>
          </a:ln>
        </p:spPr>
      </p:sp>
      <p:sp>
        <p:nvSpPr>
          <p:cNvPr id="5837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988" eaLnBrk="1" hangingPunct="1"/>
            <a:r>
              <a:rPr lang="en-US" sz="1400" b="1" dirty="0" smtClean="0">
                <a:latin typeface="Times New Roman" pitchFamily="18" charset="0"/>
              </a:rPr>
              <a:t>Takeaways:</a:t>
            </a:r>
          </a:p>
          <a:p>
            <a:pPr defTabSz="915988" eaLnBrk="1" hangingPunct="1"/>
            <a:r>
              <a:rPr lang="en-US" sz="1400" dirty="0" smtClean="0">
                <a:latin typeface="Times New Roman" pitchFamily="18" charset="0"/>
              </a:rPr>
              <a:t>(Pass around insert in the vial)</a:t>
            </a:r>
          </a:p>
          <a:p>
            <a:pPr defTabSz="915988" eaLnBrk="1" hangingPunct="1">
              <a:spcBef>
                <a:spcPct val="0"/>
              </a:spcBef>
              <a:buFontTx/>
              <a:buChar char="•"/>
            </a:pPr>
            <a:r>
              <a:rPr lang="en-US" sz="1400" dirty="0" smtClean="0"/>
              <a:t>Soft, light and flexible</a:t>
            </a:r>
          </a:p>
          <a:p>
            <a:pPr defTabSz="915988" eaLnBrk="1" hangingPunct="1">
              <a:spcBef>
                <a:spcPct val="0"/>
              </a:spcBef>
              <a:buFontTx/>
              <a:buChar char="•"/>
            </a:pPr>
            <a:r>
              <a:rPr lang="en-US" sz="1400" dirty="0" smtClean="0"/>
              <a:t>Does not contain hormones or silicone; Does not contain or release hormones</a:t>
            </a:r>
          </a:p>
          <a:p>
            <a:pPr defTabSz="915988" eaLnBrk="1" hangingPunct="1">
              <a:spcBef>
                <a:spcPct val="0"/>
              </a:spcBef>
              <a:buFontTx/>
              <a:buChar char="•"/>
            </a:pPr>
            <a:r>
              <a:rPr lang="en-US" sz="1400" dirty="0" smtClean="0"/>
              <a:t>Made from materials used successfully for decades in medical procedures such as heart (heart stents) and other surgeries</a:t>
            </a:r>
          </a:p>
          <a:p>
            <a:pPr defTabSz="915988" eaLnBrk="1" hangingPunct="1">
              <a:spcBef>
                <a:spcPct val="0"/>
              </a:spcBef>
              <a:buFontTx/>
              <a:buChar char="•"/>
            </a:pPr>
            <a:r>
              <a:rPr lang="en-US" dirty="0" smtClean="0"/>
              <a:t>The tissue response has been found to be:</a:t>
            </a:r>
          </a:p>
          <a:p>
            <a:pPr lvl="1" defTabSz="915988" eaLnBrk="1" hangingPunct="1">
              <a:spcBef>
                <a:spcPct val="0"/>
              </a:spcBef>
            </a:pPr>
            <a:r>
              <a:rPr lang="en-US" dirty="0" smtClean="0"/>
              <a:t>Reliable – 100% of patients with correct placement had occlusion</a:t>
            </a:r>
          </a:p>
          <a:p>
            <a:pPr lvl="1" defTabSz="915988" eaLnBrk="1" hangingPunct="1">
              <a:spcBef>
                <a:spcPct val="0"/>
              </a:spcBef>
            </a:pPr>
            <a:r>
              <a:rPr lang="en-US" dirty="0" smtClean="0"/>
              <a:t>Localized to the insert</a:t>
            </a:r>
            <a:endParaRPr lang="en-US" sz="1400" dirty="0" smtClean="0">
              <a:latin typeface="Times New Roman" pitchFamily="18" charset="0"/>
            </a:endParaRPr>
          </a:p>
          <a:p>
            <a:pPr defTabSz="915988" eaLnBrk="1" hangingPunct="1"/>
            <a:r>
              <a:rPr lang="en-US" sz="1400" b="1" dirty="0" smtClean="0">
                <a:latin typeface="Times New Roman" pitchFamily="18" charset="0"/>
              </a:rPr>
              <a:t>References: </a:t>
            </a:r>
            <a:r>
              <a:rPr lang="en-US" sz="1400" dirty="0" smtClean="0">
                <a:latin typeface="Times New Roman" pitchFamily="18" charset="0"/>
              </a:rPr>
              <a:t>N/A</a:t>
            </a:r>
          </a:p>
          <a:p>
            <a:pPr defTabSz="915988" eaLnBrk="1" hangingPunct="1">
              <a:spcBef>
                <a:spcPct val="0"/>
              </a:spcBef>
            </a:pPr>
            <a:r>
              <a:rPr lang="en-US" sz="1400" b="1" dirty="0" smtClean="0">
                <a:latin typeface="Times New Roman" pitchFamily="18" charset="0"/>
              </a:rPr>
              <a:t>Rev history: </a:t>
            </a:r>
            <a:r>
              <a:rPr lang="en-US" sz="1400" dirty="0" smtClean="0"/>
              <a:t>Staff Training – CCXXX; CC-0618 29APR09F</a:t>
            </a:r>
          </a:p>
          <a:p>
            <a:pPr defTabSz="915988" eaLnBrk="1" hangingPunct="1">
              <a:lnSpc>
                <a:spcPct val="80000"/>
              </a:lnSpc>
              <a:spcBef>
                <a:spcPct val="40000"/>
              </a:spcBef>
            </a:pPr>
            <a:endParaRPr lang="en-US" sz="1400" dirty="0" smtClean="0">
              <a:latin typeface="Times New Roman" pitchFamily="18" charset="0"/>
            </a:endParaRPr>
          </a:p>
          <a:p>
            <a:pPr defTabSz="915988" eaLnBrk="1" hangingPunct="1">
              <a:lnSpc>
                <a:spcPct val="80000"/>
              </a:lnSpc>
              <a:spcBef>
                <a:spcPct val="40000"/>
              </a:spcBef>
            </a:pPr>
            <a:endParaRPr lang="en-US" sz="14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xfrm>
            <a:off x="1144588" y="687388"/>
            <a:ext cx="4568825" cy="3427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943"/>
            <a:endParaRPr lang="en-US" dirty="0" smtClean="0"/>
          </a:p>
        </p:txBody>
      </p:sp>
      <p:sp>
        <p:nvSpPr>
          <p:cNvPr id="4" name="Slide Number Placeholder 3"/>
          <p:cNvSpPr>
            <a:spLocks noGrp="1"/>
          </p:cNvSpPr>
          <p:nvPr>
            <p:ph type="sldNum" sz="quarter" idx="5"/>
          </p:nvPr>
        </p:nvSpPr>
        <p:spPr/>
        <p:txBody>
          <a:bodyPr/>
          <a:lstStyle/>
          <a:p>
            <a:pPr>
              <a:defRPr/>
            </a:pPr>
            <a:fld id="{49F05D24-EF82-4D28-B77D-D4E36AF373D9}" type="slidenum">
              <a:rPr lang="en-US" smtClean="0">
                <a:solidFill>
                  <a:prstClr val="black"/>
                </a:solidFill>
              </a:rPr>
              <a:pPr>
                <a:defRPr/>
              </a:pPr>
              <a:t>6</a:t>
            </a:fld>
            <a:endParaRPr lang="en-US" dirty="0">
              <a:solidFill>
                <a:prstClr val="black"/>
              </a:solidFill>
            </a:endParaRPr>
          </a:p>
        </p:txBody>
      </p:sp>
      <p:sp>
        <p:nvSpPr>
          <p:cNvPr id="5" name="Date Placeholder 4"/>
          <p:cNvSpPr>
            <a:spLocks noGrp="1"/>
          </p:cNvSpPr>
          <p:nvPr>
            <p:ph type="dt" sz="quarter" idx="1"/>
          </p:nvPr>
        </p:nvSpPr>
        <p:spPr/>
        <p:txBody>
          <a:bodyPr/>
          <a:lstStyle/>
          <a:p>
            <a:pPr>
              <a:defRPr/>
            </a:pP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7EE661-17E6-417A-9E73-8194A4E1297F}" type="slidenum">
              <a:rPr lang="en-US" smtClean="0"/>
              <a:pPr fontAlgn="base">
                <a:spcBef>
                  <a:spcPct val="0"/>
                </a:spcBef>
                <a:spcAft>
                  <a:spcPct val="0"/>
                </a:spcAft>
                <a:defRPr/>
              </a:pPr>
              <a:t>7</a:t>
            </a:fld>
            <a:endParaRPr lang="en-US" dirty="0" smtClean="0"/>
          </a:p>
        </p:txBody>
      </p:sp>
      <p:sp>
        <p:nvSpPr>
          <p:cNvPr id="69635" name="Rectangle 2"/>
          <p:cNvSpPr>
            <a:spLocks noGrp="1" noRot="1" noChangeAspect="1" noChangeArrowheads="1" noTextEdit="1"/>
          </p:cNvSpPr>
          <p:nvPr>
            <p:ph type="sldImg"/>
          </p:nvPr>
        </p:nvSpPr>
        <p:spPr bwMode="auto">
          <a:xfrm>
            <a:off x="1144588"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latin typeface="+mn-lt"/>
                <a:ea typeface="+mn-ea"/>
                <a:cs typeface="+mn-cs"/>
              </a:rPr>
              <a:t>polyethylene terephthalate</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PET</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fibers</a:t>
            </a:r>
            <a:endParaRPr lang="en-US" dirty="0"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171FF-903B-4D16-84D9-4F54D956C117}" type="slidenum">
              <a:rPr lang="en-US" smtClean="0"/>
              <a:pPr fontAlgn="base">
                <a:spcBef>
                  <a:spcPct val="0"/>
                </a:spcBef>
                <a:spcAft>
                  <a:spcPct val="0"/>
                </a:spcAft>
                <a:defRPr/>
              </a:pPr>
              <a:t>8</a:t>
            </a:fld>
            <a:endParaRPr lang="en-US" dirty="0" smtClean="0"/>
          </a:p>
        </p:txBody>
      </p:sp>
      <p:sp>
        <p:nvSpPr>
          <p:cNvPr id="839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3124" name="Slide Number Placeholder 3"/>
          <p:cNvSpPr txBox="1">
            <a:spLocks noGrp="1"/>
          </p:cNvSpPr>
          <p:nvPr/>
        </p:nvSpPr>
        <p:spPr bwMode="auto">
          <a:xfrm>
            <a:off x="3884316" y="8684914"/>
            <a:ext cx="2972115" cy="457515"/>
          </a:xfrm>
          <a:prstGeom prst="rect">
            <a:avLst/>
          </a:prstGeom>
          <a:noFill/>
          <a:ln w="9525">
            <a:noFill/>
            <a:miter lim="800000"/>
            <a:headEnd/>
            <a:tailEnd/>
          </a:ln>
        </p:spPr>
        <p:txBody>
          <a:bodyPr lIns="91430" tIns="45715" rIns="91430" bIns="45715" anchor="b"/>
          <a:lstStyle/>
          <a:p>
            <a:pPr algn="r" defTabSz="914409"/>
            <a:fld id="{7C940419-4A28-4368-9062-6824A74AE955}" type="slidenum">
              <a:rPr lang="en-US" sz="1200"/>
              <a:pPr algn="r" defTabSz="914409"/>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5C368B-AF68-464A-ABDD-70B72BBB77E2}" type="slidenum">
              <a:rPr lang="en-US"/>
              <a:pPr>
                <a:defRPr/>
              </a:pPr>
              <a:t>10</a:t>
            </a:fld>
            <a:endParaRPr lang="en-US" dirty="0"/>
          </a:p>
        </p:txBody>
      </p:sp>
      <p:sp>
        <p:nvSpPr>
          <p:cNvPr id="66563" name="Rectangle 2"/>
          <p:cNvSpPr>
            <a:spLocks noGrp="1" noRot="1" noChangeAspect="1" noChangeArrowheads="1" noTextEdit="1"/>
          </p:cNvSpPr>
          <p:nvPr>
            <p:ph type="sldImg"/>
          </p:nvPr>
        </p:nvSpPr>
        <p:spPr bwMode="auto">
          <a:xfrm>
            <a:off x="1143000" y="687388"/>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60670"/>
            <a:ext cx="7772400" cy="1470025"/>
          </a:xfrm>
        </p:spPr>
        <p:txBody>
          <a:bodyPr/>
          <a:lstStyle>
            <a:lvl1pPr algn="ctr">
              <a:defRPr b="0" i="0" u="none" baseline="0">
                <a:solidFill>
                  <a:schemeClr val="accent5"/>
                </a:solidFill>
                <a:latin typeface="Arial"/>
                <a:cs typeface="Arial"/>
              </a:defRPr>
            </a:lvl1pPr>
          </a:lstStyle>
          <a:p>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07910"/>
            <a:ext cx="7772400" cy="1362075"/>
          </a:xfrm>
        </p:spPr>
        <p:txBody>
          <a:bodyPr anchor="t">
            <a:normAutofit/>
          </a:bodyPr>
          <a:lstStyle>
            <a:lvl1pPr algn="l">
              <a:defRPr sz="3200" b="1" i="0" cap="none" baseline="0">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07723"/>
            <a:ext cx="7772400" cy="1500187"/>
          </a:xfrm>
        </p:spPr>
        <p:txBody>
          <a:bodyPr anchor="b">
            <a:normAutofit/>
          </a:bodyPr>
          <a:lstStyle>
            <a:lvl1pPr marL="0" indent="0">
              <a:buNone/>
              <a:defRPr sz="2400" b="1" i="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87788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4/21/2015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4/21/2015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
        <p:nvSpPr>
          <p:cNvPr id="7" name="Slide Number Placeholder 4"/>
          <p:cNvSpPr txBox="1">
            <a:spLocks/>
          </p:cNvSpPr>
          <p:nvPr userDrawn="1"/>
        </p:nvSpPr>
        <p:spPr>
          <a:xfrm>
            <a:off x="0" y="6638544"/>
            <a:ext cx="450641" cy="219456"/>
          </a:xfrm>
          <a:prstGeom prst="rect">
            <a:avLst/>
          </a:prstGeom>
        </p:spPr>
        <p:txBody>
          <a:bodyPr anchor="b"/>
          <a:lstStyle>
            <a:defPPr>
              <a:defRPr lang="en-US"/>
            </a:defPPr>
            <a:lvl1pPr marL="0" algn="l" defTabSz="457200" rtl="0" eaLnBrk="1" latinLnBrk="0" hangingPunct="1">
              <a:defRPr sz="1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E013E9-B1D5-4573-B468-D63C7E46FD03}" type="slidenum">
              <a:rPr lang="en-US" sz="800" smtClean="0"/>
              <a:pPr/>
              <a:t>‹#›</a:t>
            </a:fld>
            <a:endParaRPr lang="en-US" sz="800" dirty="0"/>
          </a:p>
        </p:txBody>
      </p:sp>
      <p:sp>
        <p:nvSpPr>
          <p:cNvPr id="8" name="Rectangle 7"/>
          <p:cNvSpPr/>
          <p:nvPr userDrawn="1"/>
        </p:nvSpPr>
        <p:spPr>
          <a:xfrm>
            <a:off x="1949380" y="6627168"/>
            <a:ext cx="5245240" cy="230832"/>
          </a:xfrm>
          <a:prstGeom prst="rect">
            <a:avLst/>
          </a:prstGeom>
        </p:spPr>
        <p:txBody>
          <a:bodyPr wrap="square" anchor="b">
            <a:spAutoFit/>
          </a:bodyPr>
          <a:lstStyle/>
          <a:p>
            <a:pPr algn="ctr"/>
            <a:r>
              <a:rPr lang="en-US" sz="900" dirty="0">
                <a:latin typeface="Arial" pitchFamily="34" charset="0"/>
                <a:cs typeface="Arial" pitchFamily="34" charset="0"/>
              </a:rPr>
              <a:t>©</a:t>
            </a:r>
            <a:r>
              <a:rPr lang="en-US" sz="900" dirty="0" smtClean="0">
                <a:latin typeface="Arial" pitchFamily="34" charset="0"/>
                <a:cs typeface="Arial" pitchFamily="34" charset="0"/>
              </a:rPr>
              <a:t>2012 </a:t>
            </a:r>
            <a:r>
              <a:rPr lang="en-US" sz="900" dirty="0">
                <a:latin typeface="Arial" pitchFamily="34" charset="0"/>
                <a:cs typeface="Arial" pitchFamily="34" charset="0"/>
              </a:rPr>
              <a:t>All rights reserved. Conceptus and </a:t>
            </a:r>
            <a:r>
              <a:rPr lang="en-US" sz="900" dirty="0" err="1">
                <a:latin typeface="Arial" pitchFamily="34" charset="0"/>
                <a:cs typeface="Arial" pitchFamily="34" charset="0"/>
              </a:rPr>
              <a:t>Essure</a:t>
            </a:r>
            <a:r>
              <a:rPr lang="en-US" sz="900" dirty="0">
                <a:latin typeface="Arial" pitchFamily="34" charset="0"/>
                <a:cs typeface="Arial" pitchFamily="34" charset="0"/>
              </a:rPr>
              <a:t> are registered trademarks</a:t>
            </a:r>
            <a:r>
              <a:rPr lang="en-US" sz="900" dirty="0" smtClean="0">
                <a:latin typeface="Arial" pitchFamily="34" charset="0"/>
                <a:cs typeface="Arial" pitchFamily="34" charset="0"/>
              </a:rPr>
              <a:t>. CC-3021 06MAR12F</a:t>
            </a:r>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004147"/>
            <a:ext cx="7772400" cy="1603332"/>
          </a:xfrm>
        </p:spPr>
        <p:txBody>
          <a:bodyPr/>
          <a:lstStyle/>
          <a:p>
            <a:r>
              <a:rPr lang="en-US" b="1" dirty="0" smtClean="0">
                <a:solidFill>
                  <a:schemeClr val="accent2">
                    <a:lumMod val="75000"/>
                    <a:lumOff val="25000"/>
                  </a:schemeClr>
                </a:solidFill>
              </a:rPr>
              <a:t>Hysteroscopic Sterilization</a:t>
            </a:r>
            <a:br>
              <a:rPr lang="en-US" b="1" dirty="0" smtClean="0">
                <a:solidFill>
                  <a:schemeClr val="accent2">
                    <a:lumMod val="75000"/>
                    <a:lumOff val="25000"/>
                  </a:schemeClr>
                </a:solidFill>
              </a:rPr>
            </a:br>
            <a:r>
              <a:rPr lang="en-US" b="1" dirty="0" smtClean="0">
                <a:solidFill>
                  <a:schemeClr val="accent2">
                    <a:lumMod val="75000"/>
                    <a:lumOff val="25000"/>
                  </a:schemeClr>
                </a:solidFill>
              </a:rPr>
              <a:t>(</a:t>
            </a:r>
            <a:r>
              <a:rPr lang="en-US" b="1" dirty="0" err="1" smtClean="0">
                <a:solidFill>
                  <a:schemeClr val="accent2">
                    <a:lumMod val="75000"/>
                    <a:lumOff val="25000"/>
                  </a:schemeClr>
                </a:solidFill>
              </a:rPr>
              <a:t>Essure</a:t>
            </a:r>
            <a:r>
              <a:rPr lang="en-US" b="1" dirty="0" smtClean="0">
                <a:solidFill>
                  <a:schemeClr val="accent2">
                    <a:lumMod val="75000"/>
                    <a:lumOff val="25000"/>
                  </a:schemeClr>
                </a:solidFill>
              </a:rPr>
              <a:t>)</a:t>
            </a:r>
            <a:br>
              <a:rPr lang="en-US" b="1" dirty="0" smtClean="0">
                <a:solidFill>
                  <a:schemeClr val="accent2">
                    <a:lumMod val="75000"/>
                    <a:lumOff val="25000"/>
                  </a:schemeClr>
                </a:solidFill>
              </a:rPr>
            </a:br>
            <a:r>
              <a:rPr lang="en-US" b="1" dirty="0" smtClean="0"/>
              <a:t/>
            </a:r>
            <a:br>
              <a:rPr lang="en-US" b="1" dirty="0" smtClean="0"/>
            </a:br>
            <a:r>
              <a:rPr lang="en-US" sz="2000" b="1" dirty="0" smtClean="0">
                <a:solidFill>
                  <a:schemeClr val="accent2">
                    <a:lumMod val="75000"/>
                    <a:lumOff val="25000"/>
                  </a:schemeClr>
                </a:solidFill>
              </a:rPr>
              <a:t>Kristina Tocce, MD, MPH</a:t>
            </a:r>
            <a:br>
              <a:rPr lang="en-US" sz="2000" b="1" dirty="0" smtClean="0">
                <a:solidFill>
                  <a:schemeClr val="accent2">
                    <a:lumMod val="75000"/>
                    <a:lumOff val="25000"/>
                  </a:schemeClr>
                </a:solidFill>
              </a:rPr>
            </a:br>
            <a:r>
              <a:rPr lang="en-US" sz="2000" b="1" dirty="0" smtClean="0">
                <a:solidFill>
                  <a:schemeClr val="accent2">
                    <a:lumMod val="75000"/>
                    <a:lumOff val="25000"/>
                  </a:schemeClr>
                </a:solidFill>
              </a:rPr>
              <a:t/>
            </a:r>
            <a:br>
              <a:rPr lang="en-US" sz="2000" b="1" dirty="0" smtClean="0">
                <a:solidFill>
                  <a:schemeClr val="accent2">
                    <a:lumMod val="75000"/>
                    <a:lumOff val="25000"/>
                  </a:schemeClr>
                </a:solidFill>
              </a:rPr>
            </a:br>
            <a:r>
              <a:rPr lang="en-US" sz="2000" b="1" dirty="0" smtClean="0">
                <a:solidFill>
                  <a:schemeClr val="accent2">
                    <a:lumMod val="75000"/>
                    <a:lumOff val="25000"/>
                  </a:schemeClr>
                </a:solidFill>
              </a:rPr>
              <a:t/>
            </a:r>
            <a:br>
              <a:rPr lang="en-US" sz="2000" b="1" dirty="0" smtClean="0">
                <a:solidFill>
                  <a:schemeClr val="accent2">
                    <a:lumMod val="75000"/>
                    <a:lumOff val="25000"/>
                  </a:schemeClr>
                </a:solidFill>
              </a:rPr>
            </a:br>
            <a:r>
              <a:rPr lang="en-US" sz="2000" b="1" dirty="0" smtClean="0"/>
              <a:t>Student Program Director</a:t>
            </a:r>
            <a:br>
              <a:rPr lang="en-US" sz="2000" b="1" dirty="0" smtClean="0"/>
            </a:br>
            <a:r>
              <a:rPr lang="en-US" sz="2000" b="1" dirty="0" smtClean="0"/>
              <a:t>Assistant FP Fellowship Director</a:t>
            </a:r>
            <a:br>
              <a:rPr lang="en-US" sz="2000" b="1" dirty="0" smtClean="0"/>
            </a:br>
            <a:r>
              <a:rPr lang="en-US" sz="2000" b="1" dirty="0" smtClean="0"/>
              <a:t>Department of Ob/Gyn </a:t>
            </a:r>
            <a:br>
              <a:rPr lang="en-US" sz="2000" b="1" dirty="0" smtClean="0"/>
            </a:br>
            <a:r>
              <a:rPr lang="en-US" sz="2000" b="1" dirty="0" smtClean="0"/>
              <a:t>University of Colorado</a:t>
            </a:r>
            <a:endParaRPr lang="en-US" b="1" dirty="0"/>
          </a:p>
        </p:txBody>
      </p:sp>
      <p:sp>
        <p:nvSpPr>
          <p:cNvPr id="4" name="TextBox 3"/>
          <p:cNvSpPr txBox="1"/>
          <p:nvPr/>
        </p:nvSpPr>
        <p:spPr>
          <a:xfrm>
            <a:off x="358391" y="6339126"/>
            <a:ext cx="8427217" cy="253916"/>
          </a:xfrm>
          <a:prstGeom prst="rect">
            <a:avLst/>
          </a:prstGeom>
          <a:noFill/>
        </p:spPr>
        <p:txBody>
          <a:bodyPr wrap="square" rtlCol="0">
            <a:spAutoFit/>
          </a:bodyPr>
          <a:lstStyle/>
          <a:p>
            <a:pPr algn="ctr"/>
            <a:r>
              <a:rPr lang="en-US" sz="1050" i="1" dirty="0" smtClean="0">
                <a:latin typeface="Arial" pitchFamily="34" charset="0"/>
                <a:cs typeface="Arial" pitchFamily="34" charset="0"/>
              </a:rPr>
              <a:t>“Bayer and Kristina Tocce are </a:t>
            </a:r>
            <a:r>
              <a:rPr lang="en-US" sz="1050" i="1" dirty="0">
                <a:latin typeface="Arial" pitchFamily="34" charset="0"/>
                <a:cs typeface="Arial" pitchFamily="34" charset="0"/>
              </a:rPr>
              <a:t>providing </a:t>
            </a:r>
            <a:r>
              <a:rPr lang="en-US" sz="1050" i="1" dirty="0" smtClean="0">
                <a:latin typeface="Arial" pitchFamily="34" charset="0"/>
                <a:cs typeface="Arial" pitchFamily="34" charset="0"/>
              </a:rPr>
              <a:t>the content of this presentation to </a:t>
            </a:r>
            <a:r>
              <a:rPr lang="en-US" sz="1050" i="1" dirty="0">
                <a:latin typeface="Arial" pitchFamily="34" charset="0"/>
                <a:cs typeface="Arial" pitchFamily="34" charset="0"/>
              </a:rPr>
              <a:t>you for </a:t>
            </a:r>
            <a:r>
              <a:rPr lang="en-US" sz="1050" i="1" dirty="0" smtClean="0">
                <a:latin typeface="Arial" pitchFamily="34" charset="0"/>
                <a:cs typeface="Arial" pitchFamily="34" charset="0"/>
              </a:rPr>
              <a:t>informational </a:t>
            </a:r>
            <a:r>
              <a:rPr lang="en-US" sz="1050" i="1" dirty="0">
                <a:latin typeface="Arial" pitchFamily="34" charset="0"/>
                <a:cs typeface="Arial" pitchFamily="34" charset="0"/>
              </a:rPr>
              <a:t>and educational purposes only</a:t>
            </a:r>
            <a:r>
              <a:rPr lang="en-US" sz="1050" i="1" dirty="0" smtClean="0">
                <a:latin typeface="Arial" pitchFamily="34" charset="0"/>
                <a:cs typeface="Arial" pitchFamily="34" charset="0"/>
              </a:rPr>
              <a:t>. </a:t>
            </a:r>
            <a:endParaRPr lang="en-US" sz="1050" dirty="0">
              <a:latin typeface="Arial" pitchFamily="34" charset="0"/>
              <a:cs typeface="Arial" pitchFamily="34" charset="0"/>
            </a:endParaRPr>
          </a:p>
        </p:txBody>
      </p:sp>
    </p:spTree>
    <p:extLst>
      <p:ext uri="{BB962C8B-B14F-4D97-AF65-F5344CB8AC3E}">
        <p14:creationId xmlns:p14="http://schemas.microsoft.com/office/powerpoint/2010/main" val="765999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Essure: Mechanism of Action</a:t>
            </a:r>
          </a:p>
        </p:txBody>
      </p:sp>
      <p:sp>
        <p:nvSpPr>
          <p:cNvPr id="8195" name="Rectangle 3"/>
          <p:cNvSpPr>
            <a:spLocks noGrp="1" noChangeArrowheads="1"/>
          </p:cNvSpPr>
          <p:nvPr>
            <p:ph idx="1"/>
          </p:nvPr>
        </p:nvSpPr>
        <p:spPr>
          <a:xfrm>
            <a:off x="498474" y="2357464"/>
            <a:ext cx="7556313" cy="4144963"/>
          </a:xfrm>
        </p:spPr>
        <p:txBody>
          <a:bodyPr>
            <a:normAutofit/>
          </a:bodyPr>
          <a:lstStyle/>
          <a:p>
            <a:r>
              <a:rPr lang="en-US" altLang="en-US" sz="2400" dirty="0" smtClean="0"/>
              <a:t>Expansion of outer coil for acute anchoring</a:t>
            </a:r>
          </a:p>
          <a:p>
            <a:r>
              <a:rPr lang="en-US" altLang="en-US" sz="2400" dirty="0" smtClean="0"/>
              <a:t>Space filling/mechanical blockage of tubal lumen</a:t>
            </a:r>
          </a:p>
          <a:p>
            <a:r>
              <a:rPr lang="en-US" altLang="en-US" sz="2400" dirty="0" smtClean="0"/>
              <a:t>Tubal occlusion complete, at 3 months, by tissue ingrowth (elicited by PET fibers) into and around the insert</a:t>
            </a:r>
          </a:p>
        </p:txBody>
      </p:sp>
      <p:pic>
        <p:nvPicPr>
          <p:cNvPr id="4" name="Picture 20" descr="ESS305 device tip close.jpg"/>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274212" y="4810088"/>
            <a:ext cx="42989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499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722313" y="3106487"/>
            <a:ext cx="7772400" cy="1362075"/>
          </a:xfrm>
        </p:spPr>
        <p:txBody>
          <a:bodyPr>
            <a:normAutofit/>
          </a:bodyPr>
          <a:lstStyle/>
          <a:p>
            <a:r>
              <a:rPr lang="en-US" dirty="0" smtClean="0">
                <a:solidFill>
                  <a:srgbClr val="772399"/>
                </a:solidFill>
              </a:rPr>
              <a:t>Clinical Data Review</a:t>
            </a:r>
            <a:r>
              <a:rPr lang="en-US" dirty="0">
                <a:solidFill>
                  <a:srgbClr val="772399"/>
                </a:solidFill>
              </a:rPr>
              <a:t/>
            </a:r>
            <a:br>
              <a:rPr lang="en-US" dirty="0">
                <a:solidFill>
                  <a:srgbClr val="772399"/>
                </a:solidFill>
              </a:rPr>
            </a:br>
            <a:endParaRPr lang="en-US" dirty="0" smtClean="0">
              <a:solidFill>
                <a:srgbClr val="772399"/>
              </a:solidFill>
            </a:endParaRPr>
          </a:p>
        </p:txBody>
      </p:sp>
      <p:sp>
        <p:nvSpPr>
          <p:cNvPr id="9" name="Subtitle 8"/>
          <p:cNvSpPr>
            <a:spLocks noGrp="1"/>
          </p:cNvSpPr>
          <p:nvPr>
            <p:ph type="body" idx="1"/>
          </p:nvPr>
        </p:nvSpPr>
        <p:spPr>
          <a:xfrm>
            <a:off x="722313" y="1606300"/>
            <a:ext cx="7772400" cy="1500187"/>
          </a:xfrm>
        </p:spPr>
        <p:txBody>
          <a:bodyPr/>
          <a:lstStyle/>
          <a:p>
            <a:endParaRPr lang="en-US" dirty="0"/>
          </a:p>
        </p:txBody>
      </p:sp>
    </p:spTree>
    <p:extLst>
      <p:ext uri="{BB962C8B-B14F-4D97-AF65-F5344CB8AC3E}">
        <p14:creationId xmlns:p14="http://schemas.microsoft.com/office/powerpoint/2010/main" val="3324397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normAutofit fontScale="90000"/>
          </a:bodyPr>
          <a:lstStyle/>
          <a:p>
            <a:r>
              <a:rPr lang="en-US" dirty="0" smtClean="0"/>
              <a:t>Long Term Methods:</a:t>
            </a:r>
            <a:br>
              <a:rPr lang="en-US" dirty="0" smtClean="0"/>
            </a:br>
            <a:r>
              <a:rPr lang="en-US" dirty="0" smtClean="0"/>
              <a:t>5-Year Failure Rate Comparison*</a:t>
            </a:r>
          </a:p>
        </p:txBody>
      </p:sp>
      <p:sp>
        <p:nvSpPr>
          <p:cNvPr id="5" name="Rectangle 4"/>
          <p:cNvSpPr/>
          <p:nvPr/>
        </p:nvSpPr>
        <p:spPr>
          <a:xfrm>
            <a:off x="282388" y="5310383"/>
            <a:ext cx="7772399" cy="1169551"/>
          </a:xfrm>
          <a:prstGeom prst="rect">
            <a:avLst/>
          </a:prstGeom>
        </p:spPr>
        <p:txBody>
          <a:bodyPr wrap="square" anchor="b">
            <a:spAutoFit/>
          </a:bodyPr>
          <a:lstStyle/>
          <a:p>
            <a:r>
              <a:rPr lang="en-US" sz="1000" dirty="0" smtClean="0">
                <a:latin typeface="Arial" pitchFamily="34" charset="0"/>
                <a:cs typeface="Arial" pitchFamily="34" charset="0"/>
              </a:rPr>
              <a:t>*</a:t>
            </a:r>
            <a:r>
              <a:rPr lang="en-US" sz="1000" dirty="0" err="1" smtClean="0">
                <a:latin typeface="Arial" pitchFamily="34" charset="0"/>
                <a:cs typeface="Arial" pitchFamily="34" charset="0"/>
              </a:rPr>
              <a:t>Baeed</a:t>
            </a:r>
            <a:r>
              <a:rPr lang="en-US" sz="1000" dirty="0" smtClean="0">
                <a:latin typeface="Arial" pitchFamily="34" charset="0"/>
                <a:cs typeface="Arial" pitchFamily="34" charset="0"/>
              </a:rPr>
              <a:t> on five year data.  No direct comparative data exists. </a:t>
            </a:r>
          </a:p>
          <a:p>
            <a:pPr marL="228600" indent="-228600">
              <a:buAutoNum type="arabicPeriod"/>
            </a:pPr>
            <a:r>
              <a:rPr lang="en-US" sz="1000" dirty="0" smtClean="0">
                <a:latin typeface="Arial" pitchFamily="34" charset="0"/>
                <a:cs typeface="Arial" pitchFamily="34" charset="0"/>
              </a:rPr>
              <a:t>Conceptus, Inc. Data on file.. </a:t>
            </a:r>
          </a:p>
          <a:p>
            <a:pPr marL="228600" indent="-228600">
              <a:buAutoNum type="arabicPeriod"/>
            </a:pPr>
            <a:r>
              <a:rPr lang="en-US" sz="1000" dirty="0" smtClean="0">
                <a:latin typeface="Arial" pitchFamily="34" charset="0"/>
                <a:cs typeface="Arial" pitchFamily="34" charset="0"/>
              </a:rPr>
              <a:t>Peterson HB </a:t>
            </a:r>
            <a:r>
              <a:rPr lang="en-US" sz="1000" dirty="0" err="1" smtClean="0">
                <a:latin typeface="Arial" pitchFamily="34" charset="0"/>
                <a:cs typeface="Arial" pitchFamily="34" charset="0"/>
              </a:rPr>
              <a:t>etal</a:t>
            </a:r>
            <a:r>
              <a:rPr lang="en-US" sz="1000" dirty="0" smtClean="0">
                <a:latin typeface="Arial" pitchFamily="34" charset="0"/>
                <a:cs typeface="Arial" pitchFamily="34" charset="0"/>
              </a:rPr>
              <a:t>. The Risk of Pregnancy after tubal sterilization: finding from the U. S. Collaborative Review of Sterilization. Am J </a:t>
            </a:r>
            <a:r>
              <a:rPr lang="en-US" sz="1000" dirty="0" err="1" smtClean="0">
                <a:latin typeface="Arial" pitchFamily="34" charset="0"/>
                <a:cs typeface="Arial" pitchFamily="34" charset="0"/>
              </a:rPr>
              <a:t>Obstet</a:t>
            </a:r>
            <a:r>
              <a:rPr lang="en-US" sz="1000" dirty="0" smtClean="0">
                <a:latin typeface="Arial" pitchFamily="34" charset="0"/>
                <a:cs typeface="Arial" pitchFamily="34" charset="0"/>
              </a:rPr>
              <a:t> Gynecol. 1996 Apr: 174 (4); 1161-8</a:t>
            </a:r>
          </a:p>
          <a:p>
            <a:pPr marL="228600" indent="-228600">
              <a:buAutoNum type="arabicPeriod"/>
            </a:pPr>
            <a:r>
              <a:rPr lang="en-US" sz="1000" dirty="0" err="1" smtClean="0">
                <a:latin typeface="Arial" pitchFamily="34" charset="0"/>
                <a:cs typeface="Arial" pitchFamily="34" charset="0"/>
              </a:rPr>
              <a:t>Mirena</a:t>
            </a:r>
            <a:r>
              <a:rPr lang="en-US" sz="1000" dirty="0" smtClean="0">
                <a:latin typeface="Arial" pitchFamily="34" charset="0"/>
                <a:cs typeface="Arial" pitchFamily="34" charset="0"/>
              </a:rPr>
              <a:t> Prescribing Information 10/2009</a:t>
            </a:r>
          </a:p>
          <a:p>
            <a:pPr marL="228600" indent="-228600">
              <a:buAutoNum type="arabicPeriod"/>
            </a:pPr>
            <a:r>
              <a:rPr lang="en-US" sz="1000" dirty="0" smtClean="0">
                <a:latin typeface="Arial" pitchFamily="34" charset="0"/>
                <a:cs typeface="Arial" pitchFamily="34" charset="0"/>
              </a:rPr>
              <a:t>Jamieson DJ </a:t>
            </a:r>
            <a:r>
              <a:rPr lang="en-US" sz="1000" dirty="0" err="1" smtClean="0">
                <a:latin typeface="Arial" pitchFamily="34" charset="0"/>
                <a:cs typeface="Arial" pitchFamily="34" charset="0"/>
              </a:rPr>
              <a:t>etal</a:t>
            </a:r>
            <a:r>
              <a:rPr lang="en-US" sz="1000" dirty="0" smtClean="0">
                <a:latin typeface="Arial" pitchFamily="34" charset="0"/>
                <a:cs typeface="Arial" pitchFamily="34" charset="0"/>
              </a:rPr>
              <a:t>. The Risk of Pregnancy after Vasectomy  </a:t>
            </a:r>
            <a:r>
              <a:rPr lang="en-US" sz="1000" i="1" dirty="0" err="1" smtClean="0">
                <a:latin typeface="Arial" pitchFamily="34" charset="0"/>
                <a:cs typeface="Arial" pitchFamily="34" charset="0"/>
              </a:rPr>
              <a:t>Obstet</a:t>
            </a:r>
            <a:r>
              <a:rPr lang="en-US" sz="1000" i="1" dirty="0" smtClean="0">
                <a:latin typeface="Arial" pitchFamily="34" charset="0"/>
                <a:cs typeface="Arial" pitchFamily="34" charset="0"/>
              </a:rPr>
              <a:t> Gynecol. </a:t>
            </a:r>
            <a:r>
              <a:rPr lang="en-US" sz="1000" dirty="0" smtClean="0">
                <a:latin typeface="Arial" pitchFamily="34" charset="0"/>
                <a:cs typeface="Arial" pitchFamily="34" charset="0"/>
              </a:rPr>
              <a:t>2004 May; 103(5):848-50.</a:t>
            </a:r>
          </a:p>
          <a:p>
            <a:endParaRPr lang="en-US" sz="1000" dirty="0" smtClean="0">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3635627546"/>
              </p:ext>
            </p:extLst>
          </p:nvPr>
        </p:nvGraphicFramePr>
        <p:xfrm>
          <a:off x="581025" y="1826335"/>
          <a:ext cx="7981950" cy="3471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31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normAutofit/>
          </a:bodyPr>
          <a:lstStyle/>
          <a:p>
            <a:r>
              <a:rPr lang="en-US" sz="3100" dirty="0" smtClean="0">
                <a:latin typeface="Arial" pitchFamily="34" charset="0"/>
                <a:cs typeface="Arial" pitchFamily="34" charset="0"/>
              </a:rPr>
              <a:t>Conceptus Clinical Trial Data Effectiveness</a:t>
            </a:r>
          </a:p>
        </p:txBody>
      </p:sp>
      <p:sp>
        <p:nvSpPr>
          <p:cNvPr id="36867" name="Content Placeholder 6"/>
          <p:cNvSpPr>
            <a:spLocks noGrp="1"/>
          </p:cNvSpPr>
          <p:nvPr>
            <p:ph idx="1"/>
          </p:nvPr>
        </p:nvSpPr>
        <p:spPr/>
        <p:txBody>
          <a:bodyPr/>
          <a:lstStyle/>
          <a:p>
            <a:pPr>
              <a:buNone/>
            </a:pPr>
            <a:r>
              <a:rPr lang="en-US" sz="2400" b="1" dirty="0" smtClean="0">
                <a:solidFill>
                  <a:schemeClr val="accent4"/>
                </a:solidFill>
                <a:latin typeface="Arial" pitchFamily="34" charset="0"/>
                <a:cs typeface="Arial" pitchFamily="34" charset="0"/>
              </a:rPr>
              <a:t>Essure Pivotal/Phase II Trials Results (N=643)</a:t>
            </a:r>
          </a:p>
          <a:p>
            <a:r>
              <a:rPr lang="en-US" dirty="0" smtClean="0">
                <a:latin typeface="Arial" pitchFamily="34" charset="0"/>
                <a:cs typeface="Arial" pitchFamily="34" charset="0"/>
              </a:rPr>
              <a:t>0 </a:t>
            </a:r>
            <a:r>
              <a:rPr lang="en-US" dirty="0">
                <a:latin typeface="Arial" pitchFamily="34" charset="0"/>
                <a:cs typeface="Arial" pitchFamily="34" charset="0"/>
              </a:rPr>
              <a:t>P</a:t>
            </a:r>
            <a:r>
              <a:rPr lang="en-US" dirty="0" smtClean="0">
                <a:latin typeface="Arial" pitchFamily="34" charset="0"/>
                <a:cs typeface="Arial" pitchFamily="34" charset="0"/>
              </a:rPr>
              <a:t>regnancies</a:t>
            </a:r>
          </a:p>
          <a:p>
            <a:r>
              <a:rPr lang="en-US" dirty="0" smtClean="0">
                <a:latin typeface="Arial" pitchFamily="34" charset="0"/>
                <a:cs typeface="Arial" pitchFamily="34" charset="0"/>
              </a:rPr>
              <a:t>99.83% Effectiveness Rate at 5 years</a:t>
            </a:r>
          </a:p>
        </p:txBody>
      </p:sp>
      <p:graphicFrame>
        <p:nvGraphicFramePr>
          <p:cNvPr id="12" name="Group 23"/>
          <p:cNvGraphicFramePr>
            <a:graphicFrameLocks/>
          </p:cNvGraphicFramePr>
          <p:nvPr>
            <p:extLst>
              <p:ext uri="{D42A27DB-BD31-4B8C-83A1-F6EECF244321}">
                <p14:modId xmlns:p14="http://schemas.microsoft.com/office/powerpoint/2010/main" val="2601659077"/>
              </p:ext>
            </p:extLst>
          </p:nvPr>
        </p:nvGraphicFramePr>
        <p:xfrm>
          <a:off x="573023" y="3993396"/>
          <a:ext cx="7949185" cy="1310860"/>
        </p:xfrm>
        <a:graphic>
          <a:graphicData uri="http://schemas.openxmlformats.org/drawingml/2006/table">
            <a:tbl>
              <a:tblPr firstRow="1" bandRow="1">
                <a:tableStyleId>{C083E6E3-FA7D-4D7B-A595-EF9225AFEA82}</a:tableStyleId>
              </a:tblPr>
              <a:tblGrid>
                <a:gridCol w="1589837"/>
                <a:gridCol w="1589837"/>
                <a:gridCol w="1589837"/>
                <a:gridCol w="1589837"/>
                <a:gridCol w="1589837"/>
              </a:tblGrid>
              <a:tr h="617443">
                <a:tc gridSpan="5">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AU" sz="1600" u="none" strike="noStrike" cap="none" normalizeH="0" baseline="0" dirty="0" smtClean="0">
                          <a:ln>
                            <a:noFill/>
                          </a:ln>
                          <a:effectLst/>
                          <a:latin typeface="Arial" pitchFamily="34" charset="0"/>
                          <a:cs typeface="Arial" pitchFamily="34" charset="0"/>
                        </a:rPr>
                        <a:t>Age-adjusted Posterior Cumulative Effectiveness Rates </a:t>
                      </a:r>
                      <a:br>
                        <a:rPr kumimoji="0" lang="en-AU" sz="1600" u="none" strike="noStrike" cap="none" normalizeH="0" baseline="0" dirty="0" smtClean="0">
                          <a:ln>
                            <a:noFill/>
                          </a:ln>
                          <a:effectLst/>
                          <a:latin typeface="Arial" pitchFamily="34" charset="0"/>
                          <a:cs typeface="Arial" pitchFamily="34" charset="0"/>
                        </a:rPr>
                      </a:br>
                      <a:r>
                        <a:rPr kumimoji="0" lang="en-AU" sz="1600" u="none" strike="noStrike" cap="none" normalizeH="0" baseline="0" dirty="0" smtClean="0">
                          <a:ln>
                            <a:noFill/>
                          </a:ln>
                          <a:effectLst/>
                          <a:latin typeface="Arial" pitchFamily="34" charset="0"/>
                          <a:cs typeface="Arial" pitchFamily="34" charset="0"/>
                        </a:rPr>
                        <a:t>(posterior means) for Essure – Phase II and Pivotal Trials Combined*</a:t>
                      </a:r>
                      <a:endParaRPr kumimoji="0" lang="en-AU" sz="1600" b="1"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4501">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1 year</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2 years </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3 years</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4 years</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5 years</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r>
              <a:tr h="348916">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99.97%</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99.93%</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99.90%</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99.87%</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c>
                  <a:txBody>
                    <a:bodyPr/>
                    <a:lstStyle/>
                    <a:p>
                      <a:pPr marL="0" marR="0" lvl="0" indent="0" algn="ctr" defTabSz="5434013" rtl="0" eaLnBrk="1" fontAlgn="base" latinLnBrk="0" hangingPunct="1">
                        <a:lnSpc>
                          <a:spcPct val="100000"/>
                        </a:lnSpc>
                        <a:spcBef>
                          <a:spcPct val="20000"/>
                        </a:spcBef>
                        <a:spcAft>
                          <a:spcPct val="0"/>
                        </a:spcAft>
                        <a:buClr>
                          <a:schemeClr val="tx2"/>
                        </a:buClr>
                        <a:buSzTx/>
                        <a:buFontTx/>
                        <a:buNone/>
                        <a:tabLst/>
                      </a:pPr>
                      <a:r>
                        <a:rPr kumimoji="0" lang="en-US" sz="1600" u="none" strike="noStrike" cap="none" normalizeH="0" baseline="0" dirty="0" smtClean="0">
                          <a:ln>
                            <a:noFill/>
                          </a:ln>
                          <a:effectLst/>
                          <a:latin typeface="Arial" pitchFamily="34" charset="0"/>
                          <a:cs typeface="Arial" pitchFamily="34" charset="0"/>
                        </a:rPr>
                        <a:t>99.83%</a:t>
                      </a:r>
                      <a:endParaRPr kumimoji="0" lang="en-US" sz="1600" b="0" i="0" u="none" strike="noStrike" cap="none" normalizeH="0" baseline="0" dirty="0" smtClean="0">
                        <a:ln>
                          <a:noFill/>
                        </a:ln>
                        <a:solidFill>
                          <a:srgbClr val="17375E"/>
                        </a:solidFill>
                        <a:effectLst/>
                        <a:latin typeface="Arial" pitchFamily="34" charset="0"/>
                        <a:cs typeface="Arial" pitchFamily="34" charset="0"/>
                      </a:endParaRPr>
                    </a:p>
                  </a:txBody>
                  <a:tcPr marL="96346" marR="96346" horzOverflow="overflow"/>
                </a:tc>
              </a:tr>
            </a:tbl>
          </a:graphicData>
        </a:graphic>
      </p:graphicFrame>
      <p:sp>
        <p:nvSpPr>
          <p:cNvPr id="2" name="Rectangle 1"/>
          <p:cNvSpPr/>
          <p:nvPr/>
        </p:nvSpPr>
        <p:spPr>
          <a:xfrm>
            <a:off x="259307" y="6193471"/>
            <a:ext cx="7513094" cy="449354"/>
          </a:xfrm>
          <a:prstGeom prst="rect">
            <a:avLst/>
          </a:prstGeom>
        </p:spPr>
        <p:txBody>
          <a:bodyPr wrap="square" anchor="b">
            <a:spAutoFit/>
          </a:bodyPr>
          <a:lstStyle/>
          <a:p>
            <a:pPr marL="234950" lvl="0" indent="-234950" defTabSz="5434013" fontAlgn="base">
              <a:spcBef>
                <a:spcPct val="20000"/>
              </a:spcBef>
              <a:spcAft>
                <a:spcPct val="0"/>
              </a:spcAft>
              <a:buClr>
                <a:schemeClr val="tx2"/>
              </a:buClr>
            </a:pPr>
            <a:endParaRPr lang="en-AU" sz="1000" dirty="0">
              <a:latin typeface="Arial" pitchFamily="34" charset="0"/>
              <a:cs typeface="Arial" pitchFamily="34" charset="0"/>
            </a:endParaRPr>
          </a:p>
          <a:p>
            <a:pPr marL="234950" lvl="0" indent="-234950" defTabSz="5434013" fontAlgn="base">
              <a:spcBef>
                <a:spcPct val="20000"/>
              </a:spcBef>
              <a:spcAft>
                <a:spcPct val="0"/>
              </a:spcAft>
              <a:buClr>
                <a:schemeClr val="tx2"/>
              </a:buClr>
            </a:pPr>
            <a:endParaRPr lang="en-US" sz="11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348935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placement rates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76239743"/>
              </p:ext>
            </p:extLst>
          </p:nvPr>
        </p:nvGraphicFramePr>
        <p:xfrm>
          <a:off x="832511" y="2183642"/>
          <a:ext cx="7342498" cy="1501254"/>
        </p:xfrm>
        <a:graphic>
          <a:graphicData uri="http://schemas.openxmlformats.org/drawingml/2006/table">
            <a:tbl>
              <a:tblPr firstRow="1" bandRow="1">
                <a:tableStyleId>{5C22544A-7EE6-4342-B048-85BDC9FD1C3A}</a:tableStyleId>
              </a:tblPr>
              <a:tblGrid>
                <a:gridCol w="2668504"/>
                <a:gridCol w="1052059"/>
                <a:gridCol w="1786310"/>
                <a:gridCol w="1835625"/>
              </a:tblGrid>
              <a:tr h="950544">
                <a:tc>
                  <a:txBody>
                    <a:bodyPr/>
                    <a:lstStyle/>
                    <a:p>
                      <a:r>
                        <a:rPr lang="en-US" dirty="0" smtClean="0">
                          <a:solidFill>
                            <a:schemeClr val="tx1"/>
                          </a:solidFill>
                        </a:rPr>
                        <a:t>Catheter</a:t>
                      </a:r>
                      <a:r>
                        <a:rPr lang="en-US" baseline="0" dirty="0" smtClean="0">
                          <a:solidFill>
                            <a:schemeClr val="tx1"/>
                          </a:solidFill>
                        </a:rPr>
                        <a:t> Generation</a:t>
                      </a:r>
                      <a:endParaRPr lang="en-US" dirty="0">
                        <a:solidFill>
                          <a:schemeClr val="tx1"/>
                        </a:solidFill>
                      </a:endParaRPr>
                    </a:p>
                  </a:txBody>
                  <a:tcPr/>
                </a:tc>
                <a:tc>
                  <a:txBody>
                    <a:bodyPr/>
                    <a:lstStyle/>
                    <a:p>
                      <a:r>
                        <a:rPr lang="en-US" dirty="0" smtClean="0">
                          <a:solidFill>
                            <a:schemeClr val="tx1"/>
                          </a:solidFill>
                        </a:rPr>
                        <a:t>N</a:t>
                      </a:r>
                      <a:endParaRPr lang="en-US" dirty="0">
                        <a:solidFill>
                          <a:schemeClr val="tx1"/>
                        </a:solidFill>
                      </a:endParaRPr>
                    </a:p>
                  </a:txBody>
                  <a:tcPr/>
                </a:tc>
                <a:tc>
                  <a:txBody>
                    <a:bodyPr/>
                    <a:lstStyle/>
                    <a:p>
                      <a:r>
                        <a:rPr lang="en-US" dirty="0" smtClean="0">
                          <a:solidFill>
                            <a:schemeClr val="tx1"/>
                          </a:solidFill>
                        </a:rPr>
                        <a:t>Percent</a:t>
                      </a:r>
                      <a:endParaRPr lang="en-US" dirty="0">
                        <a:solidFill>
                          <a:schemeClr val="tx1"/>
                        </a:solidFill>
                      </a:endParaRPr>
                    </a:p>
                  </a:txBody>
                  <a:tcPr/>
                </a:tc>
                <a:tc>
                  <a:txBody>
                    <a:bodyPr/>
                    <a:lstStyle/>
                    <a:p>
                      <a:r>
                        <a:rPr lang="en-US" dirty="0" smtClean="0">
                          <a:solidFill>
                            <a:schemeClr val="tx1"/>
                          </a:solidFill>
                        </a:rPr>
                        <a:t>Average Scope</a:t>
                      </a:r>
                      <a:r>
                        <a:rPr lang="en-US" baseline="0" dirty="0" smtClean="0">
                          <a:solidFill>
                            <a:schemeClr val="tx1"/>
                          </a:solidFill>
                        </a:rPr>
                        <a:t> Time</a:t>
                      </a:r>
                      <a:endParaRPr lang="en-US" dirty="0">
                        <a:solidFill>
                          <a:schemeClr val="tx1"/>
                        </a:solidFill>
                      </a:endParaRPr>
                    </a:p>
                  </a:txBody>
                  <a:tcPr/>
                </a:tc>
              </a:tr>
              <a:tr h="550710">
                <a:tc>
                  <a:txBody>
                    <a:bodyPr/>
                    <a:lstStyle/>
                    <a:p>
                      <a:r>
                        <a:rPr lang="en-US" b="1" dirty="0" smtClean="0">
                          <a:solidFill>
                            <a:srgbClr val="0F0401"/>
                          </a:solidFill>
                        </a:rPr>
                        <a:t>ESS305*</a:t>
                      </a:r>
                      <a:endParaRPr lang="en-US" b="1" dirty="0">
                        <a:solidFill>
                          <a:srgbClr val="0F0401"/>
                        </a:solidFill>
                      </a:endParaRPr>
                    </a:p>
                  </a:txBody>
                  <a:tcPr/>
                </a:tc>
                <a:tc>
                  <a:txBody>
                    <a:bodyPr/>
                    <a:lstStyle/>
                    <a:p>
                      <a:r>
                        <a:rPr lang="en-US" b="1" dirty="0" smtClean="0">
                          <a:solidFill>
                            <a:srgbClr val="0F0401"/>
                          </a:solidFill>
                        </a:rPr>
                        <a:t>593/612</a:t>
                      </a:r>
                      <a:endParaRPr lang="en-US" b="1" dirty="0">
                        <a:solidFill>
                          <a:srgbClr val="0F0401"/>
                        </a:solidFill>
                      </a:endParaRPr>
                    </a:p>
                  </a:txBody>
                  <a:tcPr/>
                </a:tc>
                <a:tc>
                  <a:txBody>
                    <a:bodyPr/>
                    <a:lstStyle/>
                    <a:p>
                      <a:r>
                        <a:rPr lang="en-US" b="1" dirty="0" smtClean="0">
                          <a:solidFill>
                            <a:srgbClr val="0F0401"/>
                          </a:solidFill>
                        </a:rPr>
                        <a:t>96.9%</a:t>
                      </a:r>
                      <a:endParaRPr lang="en-US" b="1" dirty="0">
                        <a:solidFill>
                          <a:srgbClr val="0F0401"/>
                        </a:solidFill>
                      </a:endParaRPr>
                    </a:p>
                  </a:txBody>
                  <a:tcPr/>
                </a:tc>
                <a:tc>
                  <a:txBody>
                    <a:bodyPr/>
                    <a:lstStyle/>
                    <a:p>
                      <a:r>
                        <a:rPr lang="en-US" b="1" dirty="0" smtClean="0">
                          <a:solidFill>
                            <a:srgbClr val="0F0401"/>
                          </a:solidFill>
                        </a:rPr>
                        <a:t>9 minutes</a:t>
                      </a:r>
                      <a:endParaRPr lang="en-US" b="1" dirty="0">
                        <a:solidFill>
                          <a:srgbClr val="0F0401"/>
                        </a:solidFill>
                      </a:endParaRPr>
                    </a:p>
                  </a:txBody>
                  <a:tcPr/>
                </a:tc>
              </a:tr>
            </a:tbl>
          </a:graphicData>
        </a:graphic>
      </p:graphicFrame>
      <p:sp>
        <p:nvSpPr>
          <p:cNvPr id="8" name="TextBox 7"/>
          <p:cNvSpPr txBox="1"/>
          <p:nvPr/>
        </p:nvSpPr>
        <p:spPr>
          <a:xfrm>
            <a:off x="479946" y="6020937"/>
            <a:ext cx="3657600" cy="369332"/>
          </a:xfrm>
          <a:prstGeom prst="rect">
            <a:avLst/>
          </a:prstGeom>
          <a:noFill/>
        </p:spPr>
        <p:txBody>
          <a:bodyPr wrap="square" rtlCol="0">
            <a:spAutoFit/>
          </a:bodyPr>
          <a:lstStyle/>
          <a:p>
            <a:endParaRPr lang="en-US" dirty="0"/>
          </a:p>
        </p:txBody>
      </p:sp>
      <p:sp>
        <p:nvSpPr>
          <p:cNvPr id="9" name="TextBox 8"/>
          <p:cNvSpPr txBox="1"/>
          <p:nvPr/>
        </p:nvSpPr>
        <p:spPr>
          <a:xfrm>
            <a:off x="632346" y="6173337"/>
            <a:ext cx="3657600" cy="369332"/>
          </a:xfrm>
          <a:prstGeom prst="rect">
            <a:avLst/>
          </a:prstGeom>
          <a:noFill/>
        </p:spPr>
        <p:txBody>
          <a:bodyPr wrap="square" rtlCol="0">
            <a:spAutoFit/>
          </a:bodyPr>
          <a:lstStyle/>
          <a:p>
            <a:endParaRPr lang="en-US" dirty="0"/>
          </a:p>
        </p:txBody>
      </p:sp>
      <p:sp>
        <p:nvSpPr>
          <p:cNvPr id="10" name="TextBox 9"/>
          <p:cNvSpPr txBox="1"/>
          <p:nvPr/>
        </p:nvSpPr>
        <p:spPr>
          <a:xfrm>
            <a:off x="95534" y="5527343"/>
            <a:ext cx="5773003" cy="415498"/>
          </a:xfrm>
          <a:prstGeom prst="rect">
            <a:avLst/>
          </a:prstGeom>
          <a:noFill/>
        </p:spPr>
        <p:txBody>
          <a:bodyPr wrap="square" rtlCol="0">
            <a:spAutoFit/>
          </a:bodyPr>
          <a:lstStyle/>
          <a:p>
            <a:pPr marL="225425" indent="-225425">
              <a:defRPr/>
            </a:pPr>
            <a:r>
              <a:rPr lang="en-US" sz="1050" dirty="0">
                <a:latin typeface="Arial" pitchFamily="34" charset="0"/>
                <a:cs typeface="Arial" pitchFamily="34" charset="0"/>
              </a:rPr>
              <a:t>	</a:t>
            </a:r>
            <a:r>
              <a:rPr lang="en-US" sz="1050" dirty="0" smtClean="0">
                <a:latin typeface="Arial" pitchFamily="34" charset="0"/>
                <a:cs typeface="Arial" pitchFamily="34" charset="0"/>
              </a:rPr>
              <a:t>*ESS-305 </a:t>
            </a:r>
            <a:r>
              <a:rPr lang="en-US" sz="1050" dirty="0">
                <a:latin typeface="Arial" pitchFamily="34" charset="0"/>
                <a:cs typeface="Arial" pitchFamily="34" charset="0"/>
              </a:rPr>
              <a:t>Post-Approval Study – Excludes 7 patients in which placement was not </a:t>
            </a:r>
            <a:r>
              <a:rPr lang="en-US" sz="1050" dirty="0" smtClean="0">
                <a:latin typeface="Arial" pitchFamily="34" charset="0"/>
                <a:cs typeface="Arial" pitchFamily="34" charset="0"/>
              </a:rPr>
              <a:t>  </a:t>
            </a:r>
          </a:p>
          <a:p>
            <a:pPr marL="225425" indent="-225425">
              <a:defRPr/>
            </a:pPr>
            <a:r>
              <a:rPr lang="en-US" sz="1050" dirty="0" smtClean="0">
                <a:latin typeface="Arial" pitchFamily="34" charset="0"/>
                <a:cs typeface="Arial" pitchFamily="34" charset="0"/>
              </a:rPr>
              <a:t> 	attempted </a:t>
            </a:r>
            <a:endParaRPr lang="en-US" sz="1050" dirty="0">
              <a:latin typeface="Arial" pitchFamily="34" charset="0"/>
              <a:cs typeface="Arial" pitchFamily="34" charset="0"/>
            </a:endParaRPr>
          </a:p>
        </p:txBody>
      </p:sp>
    </p:spTree>
    <p:extLst>
      <p:ext uri="{BB962C8B-B14F-4D97-AF65-F5344CB8AC3E}">
        <p14:creationId xmlns:p14="http://schemas.microsoft.com/office/powerpoint/2010/main" val="177861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smtClean="0">
                <a:latin typeface="Arial" pitchFamily="34" charset="0"/>
                <a:cs typeface="Arial" pitchFamily="34" charset="0"/>
              </a:rPr>
              <a:t>Essure</a:t>
            </a:r>
            <a:r>
              <a:rPr lang="en-US" dirty="0">
                <a:latin typeface="Arial" pitchFamily="34" charset="0"/>
                <a:cs typeface="Arial" pitchFamily="34" charset="0"/>
              </a:rPr>
              <a:t> </a:t>
            </a:r>
            <a:r>
              <a:rPr lang="en-US" dirty="0" smtClean="0">
                <a:latin typeface="Arial" pitchFamily="34" charset="0"/>
                <a:cs typeface="Arial" pitchFamily="34" charset="0"/>
              </a:rPr>
              <a:t>Tubal Occlusion Results*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735448"/>
              </p:ext>
            </p:extLst>
          </p:nvPr>
        </p:nvGraphicFramePr>
        <p:xfrm>
          <a:off x="627063" y="2463531"/>
          <a:ext cx="7819820" cy="1890714"/>
        </p:xfrm>
        <a:graphic>
          <a:graphicData uri="http://schemas.openxmlformats.org/drawingml/2006/table">
            <a:tbl>
              <a:tblPr firstRow="1" bandRow="1">
                <a:tableStyleId>{C083E6E3-FA7D-4D7B-A595-EF9225AFEA82}</a:tableStyleId>
              </a:tblPr>
              <a:tblGrid>
                <a:gridCol w="3909910"/>
                <a:gridCol w="3909910"/>
              </a:tblGrid>
              <a:tr h="945357">
                <a:tc>
                  <a:txBody>
                    <a:bodyPr/>
                    <a:lstStyle/>
                    <a:p>
                      <a:pPr algn="ct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occluded </a:t>
                      </a:r>
                      <a:br>
                        <a:rPr lang="en-US" sz="2800" baseline="0" dirty="0" smtClean="0">
                          <a:latin typeface="Arial" pitchFamily="34" charset="0"/>
                          <a:cs typeface="Arial" pitchFamily="34" charset="0"/>
                        </a:rPr>
                      </a:br>
                      <a:r>
                        <a:rPr lang="en-US" sz="2800" baseline="0" dirty="0" smtClean="0">
                          <a:latin typeface="Arial" pitchFamily="34" charset="0"/>
                          <a:cs typeface="Arial" pitchFamily="34" charset="0"/>
                        </a:rPr>
                        <a:t>at three months </a:t>
                      </a:r>
                      <a:endParaRPr lang="en-US" sz="2800" b="0" dirty="0">
                        <a:latin typeface="Arial" pitchFamily="34" charset="0"/>
                        <a:cs typeface="Arial" pitchFamily="34" charset="0"/>
                      </a:endParaRPr>
                    </a:p>
                  </a:txBody>
                  <a:tcPr marL="91448" marR="91448" marT="45743" marB="45743"/>
                </a:tc>
                <a:tc>
                  <a:txBody>
                    <a:bodyPr/>
                    <a:lstStyle/>
                    <a:p>
                      <a:pPr algn="ctr">
                        <a:spcBef>
                          <a:spcPts val="1200"/>
                        </a:spcBef>
                      </a:pPr>
                      <a:r>
                        <a:rPr lang="en-US" sz="2800" dirty="0" smtClean="0">
                          <a:latin typeface="Arial" pitchFamily="34" charset="0"/>
                          <a:cs typeface="Arial" pitchFamily="34" charset="0"/>
                        </a:rPr>
                        <a:t>96.5%</a:t>
                      </a:r>
                      <a:endParaRPr lang="en-US" sz="2800" b="0" dirty="0">
                        <a:latin typeface="Arial" pitchFamily="34" charset="0"/>
                        <a:cs typeface="Arial" pitchFamily="34" charset="0"/>
                      </a:endParaRPr>
                    </a:p>
                  </a:txBody>
                  <a:tcPr marL="91448" marR="91448" marT="45743" marB="45743" anchor="ctr"/>
                </a:tc>
              </a:tr>
              <a:tr h="945357">
                <a:tc>
                  <a:txBody>
                    <a:bodyPr/>
                    <a:lstStyle/>
                    <a:p>
                      <a:pPr algn="ct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occluded</a:t>
                      </a:r>
                      <a:r>
                        <a:rPr lang="en-US" sz="2800" dirty="0" smtClean="0">
                          <a:latin typeface="Arial" pitchFamily="34" charset="0"/>
                          <a:cs typeface="Arial" pitchFamily="34" charset="0"/>
                        </a:rPr>
                        <a:t> </a:t>
                      </a:r>
                      <a:br>
                        <a:rPr lang="en-US" sz="2800" dirty="0" smtClean="0">
                          <a:latin typeface="Arial" pitchFamily="34" charset="0"/>
                          <a:cs typeface="Arial" pitchFamily="34" charset="0"/>
                        </a:rPr>
                      </a:br>
                      <a:r>
                        <a:rPr lang="en-US" sz="2800" dirty="0" smtClean="0">
                          <a:latin typeface="Arial" pitchFamily="34" charset="0"/>
                          <a:cs typeface="Arial" pitchFamily="34" charset="0"/>
                        </a:rPr>
                        <a:t>at six months </a:t>
                      </a:r>
                      <a:endParaRPr lang="en-US" sz="2800" b="0" dirty="0">
                        <a:solidFill>
                          <a:schemeClr val="bg1"/>
                        </a:solidFill>
                        <a:latin typeface="Arial" pitchFamily="34" charset="0"/>
                        <a:cs typeface="Arial" pitchFamily="34" charset="0"/>
                      </a:endParaRPr>
                    </a:p>
                  </a:txBody>
                  <a:tcPr marL="91448" marR="91448" marT="45743" marB="45743"/>
                </a:tc>
                <a:tc>
                  <a:txBody>
                    <a:bodyPr/>
                    <a:lstStyle/>
                    <a:p>
                      <a:pPr algn="ctr">
                        <a:spcBef>
                          <a:spcPts val="1200"/>
                        </a:spcBef>
                      </a:pPr>
                      <a:r>
                        <a:rPr lang="en-US" sz="2800" dirty="0" smtClean="0">
                          <a:latin typeface="Arial" pitchFamily="34" charset="0"/>
                          <a:cs typeface="Arial" pitchFamily="34" charset="0"/>
                        </a:rPr>
                        <a:t>100%**</a:t>
                      </a:r>
                      <a:endParaRPr lang="en-US" sz="2800" b="0" dirty="0">
                        <a:solidFill>
                          <a:schemeClr val="bg1"/>
                        </a:solidFill>
                        <a:latin typeface="Arial" pitchFamily="34" charset="0"/>
                        <a:cs typeface="Arial" pitchFamily="34" charset="0"/>
                      </a:endParaRPr>
                    </a:p>
                  </a:txBody>
                  <a:tcPr marL="91448" marR="91448" marT="45743" marB="45743" anchor="ctr"/>
                </a:tc>
              </a:tr>
            </a:tbl>
          </a:graphicData>
        </a:graphic>
      </p:graphicFrame>
      <p:sp>
        <p:nvSpPr>
          <p:cNvPr id="8" name="Rectangle 7"/>
          <p:cNvSpPr/>
          <p:nvPr/>
        </p:nvSpPr>
        <p:spPr>
          <a:xfrm>
            <a:off x="627063" y="5656267"/>
            <a:ext cx="7772400" cy="707886"/>
          </a:xfrm>
          <a:prstGeom prst="rect">
            <a:avLst/>
          </a:prstGeom>
        </p:spPr>
        <p:txBody>
          <a:bodyPr wrap="square" anchor="b">
            <a:spAutoFit/>
          </a:bodyPr>
          <a:lstStyle/>
          <a:p>
            <a:pPr marL="225425" indent="-225425" eaLnBrk="0" hangingPunct="0"/>
            <a:r>
              <a:rPr lang="en-US" sz="1000" dirty="0" smtClean="0">
                <a:latin typeface="Arial" pitchFamily="34" charset="0"/>
                <a:cs typeface="Arial" pitchFamily="34" charset="0"/>
              </a:rPr>
              <a:t>*	Essure </a:t>
            </a:r>
            <a:r>
              <a:rPr lang="en-US" sz="1000" dirty="0">
                <a:latin typeface="Arial" pitchFamily="34" charset="0"/>
                <a:cs typeface="Arial" pitchFamily="34" charset="0"/>
              </a:rPr>
              <a:t>Instructions for Use, CONCEPTUS</a:t>
            </a:r>
          </a:p>
          <a:p>
            <a:pPr marL="225425" indent="-225425" eaLnBrk="0" hangingPunct="0"/>
            <a:r>
              <a:rPr lang="en-US" sz="1000" dirty="0" smtClean="0">
                <a:latin typeface="Arial" pitchFamily="34" charset="0"/>
                <a:cs typeface="Arial" pitchFamily="34" charset="0"/>
              </a:rPr>
              <a:t>**	Tubal </a:t>
            </a:r>
            <a:r>
              <a:rPr lang="en-US" sz="1000" dirty="0">
                <a:latin typeface="Arial" pitchFamily="34" charset="0"/>
                <a:cs typeface="Arial" pitchFamily="34" charset="0"/>
              </a:rPr>
              <a:t>patency was demonstrated in 16 women at the 3-month HSG, but all 16 women were shown to have tubal occlusion at a repeat HSG performed 6-7 months after </a:t>
            </a:r>
            <a:r>
              <a:rPr lang="en-US" sz="1000" dirty="0" smtClean="0">
                <a:latin typeface="Arial" pitchFamily="34" charset="0"/>
                <a:cs typeface="Arial" pitchFamily="34" charset="0"/>
              </a:rPr>
              <a:t>Essure placement </a:t>
            </a:r>
          </a:p>
          <a:p>
            <a:pPr marL="225425" indent="-225425" eaLnBrk="0" hangingPunct="0"/>
            <a:endParaRPr lang="en-US" sz="1000" dirty="0">
              <a:latin typeface="Arial" pitchFamily="34" charset="0"/>
              <a:cs typeface="Arial" pitchFamily="34" charset="0"/>
            </a:endParaRPr>
          </a:p>
        </p:txBody>
      </p:sp>
    </p:spTree>
    <p:extLst>
      <p:ext uri="{BB962C8B-B14F-4D97-AF65-F5344CB8AC3E}">
        <p14:creationId xmlns:p14="http://schemas.microsoft.com/office/powerpoint/2010/main" val="1880081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fontScale="90000"/>
          </a:bodyPr>
          <a:lstStyle/>
          <a:p>
            <a:r>
              <a:rPr lang="en-US" dirty="0" smtClean="0"/>
              <a:t>Adverse Events Preventing Reliance on Essure in Pivotal Trial </a:t>
            </a:r>
          </a:p>
        </p:txBody>
      </p:sp>
      <p:graphicFrame>
        <p:nvGraphicFramePr>
          <p:cNvPr id="1015811" name="Group 3"/>
          <p:cNvGraphicFramePr>
            <a:graphicFrameLocks noGrp="1"/>
          </p:cNvGraphicFramePr>
          <p:nvPr>
            <p:ph idx="1"/>
            <p:extLst>
              <p:ext uri="{D42A27DB-BD31-4B8C-83A1-F6EECF244321}">
                <p14:modId xmlns:p14="http://schemas.microsoft.com/office/powerpoint/2010/main" val="133230539"/>
              </p:ext>
            </p:extLst>
          </p:nvPr>
        </p:nvGraphicFramePr>
        <p:xfrm>
          <a:off x="498474" y="2585580"/>
          <a:ext cx="7818123" cy="2321878"/>
        </p:xfrm>
        <a:graphic>
          <a:graphicData uri="http://schemas.openxmlformats.org/drawingml/2006/table">
            <a:tbl>
              <a:tblPr firstRow="1" bandRow="1">
                <a:tableStyleId>{C083E6E3-FA7D-4D7B-A595-EF9225AFEA82}</a:tableStyleId>
              </a:tblPr>
              <a:tblGrid>
                <a:gridCol w="4823461"/>
                <a:gridCol w="1497331"/>
                <a:gridCol w="1497331"/>
              </a:tblGrid>
              <a:tr h="533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2400" u="none" strike="noStrike" cap="none" normalizeH="0" baseline="0" dirty="0" smtClean="0">
                          <a:ln>
                            <a:noFill/>
                          </a:ln>
                          <a:effectLst/>
                          <a:latin typeface="Arial" pitchFamily="34" charset="0"/>
                          <a:cs typeface="Arial" pitchFamily="34" charset="0"/>
                        </a:rPr>
                        <a:t>Events</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u="none" strike="noStrike" cap="none" normalizeH="0" baseline="0" dirty="0" smtClean="0">
                          <a:ln>
                            <a:noFill/>
                          </a:ln>
                          <a:effectLst/>
                          <a:latin typeface="Arial" pitchFamily="34" charset="0"/>
                          <a:cs typeface="Arial" pitchFamily="34" charset="0"/>
                        </a:rPr>
                        <a:t>Number</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u="none" strike="noStrike" cap="none" normalizeH="0" baseline="0" dirty="0" smtClean="0">
                          <a:ln>
                            <a:noFill/>
                          </a:ln>
                          <a:effectLst/>
                          <a:latin typeface="Arial" pitchFamily="34" charset="0"/>
                          <a:cs typeface="Arial" pitchFamily="34" charset="0"/>
                        </a:rPr>
                        <a:t>Percent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4857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Expulsion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14/476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2.9%*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3667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Perforation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5/476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1.1%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454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Other unsatisfactory micro-insert location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3/476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0.6%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Initial tubal patency</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16/456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u="none" strike="noStrike" cap="none" normalizeH="0" baseline="0" dirty="0" smtClean="0">
                          <a:ln>
                            <a:noFill/>
                          </a:ln>
                          <a:effectLst/>
                          <a:latin typeface="Arial" pitchFamily="34" charset="0"/>
                          <a:cs typeface="Arial" pitchFamily="34" charset="0"/>
                        </a:rPr>
                        <a:t>3.5%**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bl>
          </a:graphicData>
        </a:graphic>
      </p:graphicFrame>
      <p:sp>
        <p:nvSpPr>
          <p:cNvPr id="8" name="Rectangle 7"/>
          <p:cNvSpPr/>
          <p:nvPr/>
        </p:nvSpPr>
        <p:spPr>
          <a:xfrm>
            <a:off x="544197" y="5396555"/>
            <a:ext cx="7772400" cy="861774"/>
          </a:xfrm>
          <a:prstGeom prst="rect">
            <a:avLst/>
          </a:prstGeom>
        </p:spPr>
        <p:txBody>
          <a:bodyPr wrap="square" anchor="b">
            <a:spAutoFit/>
          </a:bodyPr>
          <a:lstStyle/>
          <a:p>
            <a:pPr marL="115888" indent="-115888"/>
            <a:r>
              <a:rPr lang="en-US" sz="1000" dirty="0" smtClean="0">
                <a:latin typeface="Arial" pitchFamily="34" charset="0"/>
                <a:cs typeface="Times New Roman" pitchFamily="18" charset="0"/>
              </a:rPr>
              <a:t>*	14 </a:t>
            </a:r>
            <a:r>
              <a:rPr lang="en-US" sz="1000" dirty="0">
                <a:latin typeface="Arial" pitchFamily="34" charset="0"/>
                <a:cs typeface="Times New Roman" pitchFamily="18" charset="0"/>
              </a:rPr>
              <a:t>women experienced an expulsion, however 9 of these 14 women chose to undergo a second micro-insert placement procedure, which was successful in all nine cases.</a:t>
            </a:r>
          </a:p>
          <a:p>
            <a:pPr marL="115888" indent="-115888" eaLnBrk="0" hangingPunct="0"/>
            <a:r>
              <a:rPr lang="en-US" sz="1000" dirty="0" smtClean="0">
                <a:latin typeface="Arial" pitchFamily="34" charset="0"/>
                <a:cs typeface="Times New Roman" pitchFamily="18" charset="0"/>
              </a:rPr>
              <a:t>**	Tubal </a:t>
            </a:r>
            <a:r>
              <a:rPr lang="en-US" sz="1000" dirty="0">
                <a:latin typeface="Arial" pitchFamily="34" charset="0"/>
                <a:cs typeface="Times New Roman" pitchFamily="18" charset="0"/>
              </a:rPr>
              <a:t>patency was demonstrated in 16 women at the 3-month HSG, but all 16 women were shown to have tubal occlusion at a repeat HSG performed </a:t>
            </a:r>
            <a:r>
              <a:rPr lang="en-US" sz="1000" dirty="0" smtClean="0">
                <a:latin typeface="Arial" pitchFamily="34" charset="0"/>
                <a:cs typeface="Times New Roman" pitchFamily="18" charset="0"/>
              </a:rPr>
              <a:t>6–7 </a:t>
            </a:r>
            <a:r>
              <a:rPr lang="en-US" sz="1000" dirty="0">
                <a:latin typeface="Arial" pitchFamily="34" charset="0"/>
                <a:cs typeface="Times New Roman" pitchFamily="18" charset="0"/>
              </a:rPr>
              <a:t>months after Essure placement</a:t>
            </a:r>
            <a:r>
              <a:rPr lang="en-US" sz="1000" dirty="0">
                <a:latin typeface="Arial" pitchFamily="34" charset="0"/>
              </a:rPr>
              <a:t> </a:t>
            </a:r>
            <a:endParaRPr lang="en-US" sz="1000" dirty="0" smtClean="0">
              <a:latin typeface="Arial" pitchFamily="34" charset="0"/>
            </a:endParaRPr>
          </a:p>
          <a:p>
            <a:pPr marL="115888" indent="-115888" eaLnBrk="0" hangingPunct="0"/>
            <a:endParaRPr lang="en-US" sz="1000" dirty="0">
              <a:latin typeface="Arial" pitchFamily="34" charset="0"/>
            </a:endParaRPr>
          </a:p>
        </p:txBody>
      </p:sp>
    </p:spTree>
    <p:extLst>
      <p:ext uri="{BB962C8B-B14F-4D97-AF65-F5344CB8AC3E}">
        <p14:creationId xmlns:p14="http://schemas.microsoft.com/office/powerpoint/2010/main" val="485826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4000" dirty="0" smtClean="0">
                <a:ln>
                  <a:noFill/>
                </a:ln>
                <a:latin typeface="Arial" pitchFamily="34" charset="0"/>
                <a:cs typeface="Arial" pitchFamily="34" charset="0"/>
              </a:rPr>
              <a:t>Patient Satisfaction</a:t>
            </a:r>
            <a:r>
              <a:rPr lang="en-US" sz="2400" baseline="60000" dirty="0" smtClean="0">
                <a:ln>
                  <a:noFill/>
                </a:ln>
                <a:latin typeface="Arial" pitchFamily="34" charset="0"/>
                <a:cs typeface="Arial" pitchFamily="34" charset="0"/>
              </a:rPr>
              <a:t>1</a:t>
            </a:r>
            <a:br>
              <a:rPr lang="en-US" sz="2400" baseline="60000" dirty="0" smtClean="0">
                <a:ln>
                  <a:noFill/>
                </a:ln>
                <a:latin typeface="Arial" pitchFamily="34" charset="0"/>
                <a:cs typeface="Arial" pitchFamily="34" charset="0"/>
              </a:rPr>
            </a:br>
            <a:r>
              <a:rPr lang="en-US" sz="2400" dirty="0" smtClean="0">
                <a:ln>
                  <a:noFill/>
                </a:ln>
                <a:latin typeface="Arial" pitchFamily="34" charset="0"/>
                <a:cs typeface="Arial" pitchFamily="34" charset="0"/>
              </a:rPr>
              <a:t>Essure in the office setting with local anesthesia (n=209)</a:t>
            </a:r>
            <a:endParaRPr lang="en-US" sz="2400" baseline="60000" dirty="0" smtClean="0">
              <a:ln>
                <a:noFill/>
              </a:ln>
              <a:latin typeface="Arial" pitchFamily="34" charset="0"/>
              <a:cs typeface="Arial" pitchFamily="34" charset="0"/>
            </a:endParaRPr>
          </a:p>
        </p:txBody>
      </p:sp>
      <p:sp>
        <p:nvSpPr>
          <p:cNvPr id="41987" name="Content Placeholder 2"/>
          <p:cNvSpPr>
            <a:spLocks noGrp="1"/>
          </p:cNvSpPr>
          <p:nvPr>
            <p:ph sz="half" idx="1"/>
          </p:nvPr>
        </p:nvSpPr>
        <p:spPr>
          <a:xfrm>
            <a:off x="498518" y="2409260"/>
            <a:ext cx="3657600" cy="4140200"/>
          </a:xfrm>
        </p:spPr>
        <p:txBody>
          <a:bodyPr/>
          <a:lstStyle/>
          <a:p>
            <a:r>
              <a:rPr lang="en-US" sz="2400" dirty="0" smtClean="0">
                <a:latin typeface="Arial" pitchFamily="34" charset="0"/>
                <a:cs typeface="Arial" pitchFamily="34" charset="0"/>
              </a:rPr>
              <a:t>High patient satisfaction 4.7 ± 0.71 (scale 1–5)</a:t>
            </a:r>
          </a:p>
          <a:p>
            <a:pPr>
              <a:spcBef>
                <a:spcPct val="50000"/>
              </a:spcBef>
              <a:buFont typeface="Arial" pitchFamily="34" charset="0"/>
              <a:buChar char="•"/>
              <a:defRPr/>
            </a:pPr>
            <a:r>
              <a:rPr lang="en-US" sz="2400" dirty="0">
                <a:latin typeface="Arial" pitchFamily="34" charset="0"/>
                <a:cs typeface="Arial" pitchFamily="34" charset="0"/>
              </a:rPr>
              <a:t>70% experienced discomfort equal to or less than their menses</a:t>
            </a:r>
          </a:p>
          <a:p>
            <a:pPr>
              <a:spcBef>
                <a:spcPct val="50000"/>
              </a:spcBef>
              <a:buFont typeface="Arial" pitchFamily="34" charset="0"/>
              <a:buChar char="•"/>
              <a:defRPr/>
            </a:pPr>
            <a:r>
              <a:rPr lang="en-US" sz="2400" dirty="0">
                <a:latin typeface="Arial" pitchFamily="34" charset="0"/>
                <a:cs typeface="Arial" pitchFamily="34" charset="0"/>
              </a:rPr>
              <a:t>98% would recommend to a friend</a:t>
            </a:r>
          </a:p>
          <a:p>
            <a:pPr marL="0" indent="0" eaLnBrk="1" hangingPunct="1">
              <a:buFont typeface="Arial" pitchFamily="34" charset="0"/>
              <a:buNone/>
            </a:pPr>
            <a:endParaRPr lang="en-US" sz="2400" dirty="0" smtClean="0">
              <a:latin typeface="Arial" pitchFamily="34" charset="0"/>
              <a:cs typeface="Arial" pitchFamily="34" charset="0"/>
            </a:endParaRPr>
          </a:p>
        </p:txBody>
      </p:sp>
      <p:sp>
        <p:nvSpPr>
          <p:cNvPr id="21509" name="TextBox 7"/>
          <p:cNvSpPr txBox="1">
            <a:spLocks noChangeArrowheads="1"/>
          </p:cNvSpPr>
          <p:nvPr/>
        </p:nvSpPr>
        <p:spPr bwMode="auto">
          <a:xfrm>
            <a:off x="457200" y="6032500"/>
            <a:ext cx="822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900"/>
              <a:t>Levie M, Weiss G. et al.  Analysis of Pain and Satisfaction with office based Hysteroscopic Sterilization. Fertil Steril. 2010 Sep;94(4):1189-94</a:t>
            </a:r>
          </a:p>
        </p:txBody>
      </p:sp>
      <p:graphicFrame>
        <p:nvGraphicFramePr>
          <p:cNvPr id="9" name="Chart 8"/>
          <p:cNvGraphicFramePr>
            <a:graphicFrameLocks/>
          </p:cNvGraphicFramePr>
          <p:nvPr>
            <p:extLst>
              <p:ext uri="{D42A27DB-BD31-4B8C-83A1-F6EECF244321}">
                <p14:modId xmlns:p14="http://schemas.microsoft.com/office/powerpoint/2010/main" val="679253675"/>
              </p:ext>
            </p:extLst>
          </p:nvPr>
        </p:nvGraphicFramePr>
        <p:xfrm>
          <a:off x="4495800" y="1717889"/>
          <a:ext cx="4306094" cy="3999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95712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dirty="0" smtClean="0"/>
              <a:t>Recommended Protocol </a:t>
            </a:r>
            <a:br>
              <a:rPr lang="en-US" dirty="0" smtClean="0"/>
            </a:br>
            <a:r>
              <a:rPr lang="en-US" dirty="0" smtClean="0"/>
              <a:t>for Patient Comfort </a:t>
            </a:r>
          </a:p>
        </p:txBody>
      </p:sp>
      <p:sp>
        <p:nvSpPr>
          <p:cNvPr id="65539" name="Rectangle 3"/>
          <p:cNvSpPr>
            <a:spLocks noGrp="1" noChangeArrowheads="1"/>
          </p:cNvSpPr>
          <p:nvPr>
            <p:ph idx="1"/>
          </p:nvPr>
        </p:nvSpPr>
        <p:spPr>
          <a:xfrm>
            <a:off x="498474" y="1946090"/>
            <a:ext cx="7556313" cy="4144963"/>
          </a:xfrm>
        </p:spPr>
        <p:txBody>
          <a:bodyPr>
            <a:normAutofit fontScale="32500" lnSpcReduction="20000"/>
          </a:bodyPr>
          <a:lstStyle/>
          <a:p>
            <a:r>
              <a:rPr lang="en-US" sz="5500" dirty="0" smtClean="0"/>
              <a:t>Oral anxiolytic agent </a:t>
            </a:r>
          </a:p>
          <a:p>
            <a:r>
              <a:rPr lang="en-US" sz="5500" dirty="0" smtClean="0"/>
              <a:t>Oral narcotic pain reliever</a:t>
            </a:r>
          </a:p>
          <a:p>
            <a:r>
              <a:rPr lang="en-US" sz="5500" dirty="0" smtClean="0"/>
              <a:t>NSAID* – strongly recommended before procedure (prostaglandin inhibitor)</a:t>
            </a:r>
          </a:p>
          <a:p>
            <a:pPr lvl="1"/>
            <a:r>
              <a:rPr lang="en-US" sz="5500" dirty="0" smtClean="0"/>
              <a:t>Oral 48 hours prior</a:t>
            </a:r>
          </a:p>
          <a:p>
            <a:pPr lvl="1"/>
            <a:r>
              <a:rPr lang="en-US" sz="5500" dirty="0" smtClean="0"/>
              <a:t>IM or IV on the day of procedure</a:t>
            </a:r>
          </a:p>
          <a:p>
            <a:r>
              <a:rPr lang="en-US" sz="5500" dirty="0" err="1" smtClean="0"/>
              <a:t>Paracervical</a:t>
            </a:r>
            <a:r>
              <a:rPr lang="en-US" sz="5500" dirty="0" smtClean="0"/>
              <a:t> or Cervical Block </a:t>
            </a:r>
          </a:p>
          <a:p>
            <a:r>
              <a:rPr lang="en-US" sz="5500" dirty="0" smtClean="0"/>
              <a:t>Rarely use IV sedation</a:t>
            </a:r>
          </a:p>
          <a:p>
            <a:pPr marL="0" indent="0">
              <a:buNone/>
            </a:pPr>
            <a:endParaRPr lang="en-US" sz="2400" dirty="0"/>
          </a:p>
          <a:p>
            <a:pPr marL="0" indent="0">
              <a:buNone/>
            </a:pPr>
            <a:endParaRPr lang="en-US" dirty="0" smtClean="0"/>
          </a:p>
          <a:p>
            <a:pPr marL="0" indent="0">
              <a:buNone/>
            </a:pPr>
            <a:r>
              <a:rPr lang="en-US" sz="1300" dirty="0" smtClean="0"/>
              <a:t>*</a:t>
            </a:r>
            <a:r>
              <a:rPr lang="en-US" sz="2500" dirty="0" smtClean="0"/>
              <a:t>Administration of an NSAID was shown </a:t>
            </a:r>
            <a:r>
              <a:rPr lang="en-US" sz="2500" dirty="0"/>
              <a:t>to increase likelihood of placement success in clinical trials</a:t>
            </a:r>
            <a:endParaRPr lang="en-US" sz="2500" dirty="0" smtClean="0"/>
          </a:p>
        </p:txBody>
      </p:sp>
      <p:sp>
        <p:nvSpPr>
          <p:cNvPr id="10" name="TextBox 9"/>
          <p:cNvSpPr txBox="1"/>
          <p:nvPr/>
        </p:nvSpPr>
        <p:spPr>
          <a:xfrm>
            <a:off x="651340" y="5926108"/>
            <a:ext cx="184666" cy="400110"/>
          </a:xfrm>
          <a:prstGeom prst="rect">
            <a:avLst/>
          </a:prstGeom>
          <a:noFill/>
        </p:spPr>
        <p:txBody>
          <a:bodyPr wrap="none" rtlCol="0">
            <a:spAutoFit/>
          </a:bodyPr>
          <a:lstStyle/>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4122752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8"/>
          <p:cNvGrpSpPr>
            <a:grpSpLocks/>
          </p:cNvGrpSpPr>
          <p:nvPr/>
        </p:nvGrpSpPr>
        <p:grpSpPr bwMode="auto">
          <a:xfrm>
            <a:off x="3244850" y="1558925"/>
            <a:ext cx="5576888" cy="4389438"/>
            <a:chOff x="2076" y="990"/>
            <a:chExt cx="3513" cy="2765"/>
          </a:xfrm>
        </p:grpSpPr>
        <p:pic>
          <p:nvPicPr>
            <p:cNvPr id="40973" name="Picture 12" descr="Rectangle 9_pptX"/>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invGray">
            <a:xfrm>
              <a:off x="2076" y="990"/>
              <a:ext cx="3513" cy="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 y="1035"/>
              <a:ext cx="3331"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5" name="Rectangle 3"/>
          <p:cNvSpPr>
            <a:spLocks noGrp="1" noChangeArrowheads="1"/>
          </p:cNvSpPr>
          <p:nvPr>
            <p:ph type="title"/>
          </p:nvPr>
        </p:nvSpPr>
        <p:spPr/>
        <p:txBody>
          <a:bodyPr/>
          <a:lstStyle/>
          <a:p>
            <a:pPr eaLnBrk="1" hangingPunct="1"/>
            <a:r>
              <a:rPr lang="en-US">
                <a:latin typeface="Arial" charset="0"/>
              </a:rPr>
              <a:t>Paracervical Block</a:t>
            </a:r>
          </a:p>
        </p:txBody>
      </p:sp>
      <p:sp>
        <p:nvSpPr>
          <p:cNvPr id="40964" name="Text Box 10"/>
          <p:cNvSpPr txBox="1">
            <a:spLocks noChangeArrowheads="1"/>
          </p:cNvSpPr>
          <p:nvPr/>
        </p:nvSpPr>
        <p:spPr bwMode="auto">
          <a:xfrm>
            <a:off x="3522663" y="4140200"/>
            <a:ext cx="2214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r>
              <a:rPr lang="en-US" sz="2400" b="1">
                <a:solidFill>
                  <a:schemeClr val="folHlink"/>
                </a:solidFill>
                <a:latin typeface="Arial Narrow" charset="0"/>
              </a:rPr>
              <a:t>Regular Injection</a:t>
            </a:r>
          </a:p>
        </p:txBody>
      </p:sp>
      <p:sp>
        <p:nvSpPr>
          <p:cNvPr id="40965" name="Text Box 11"/>
          <p:cNvSpPr txBox="1">
            <a:spLocks noChangeArrowheads="1"/>
          </p:cNvSpPr>
          <p:nvPr/>
        </p:nvSpPr>
        <p:spPr bwMode="auto">
          <a:xfrm>
            <a:off x="6184900" y="3822700"/>
            <a:ext cx="189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r>
              <a:rPr lang="en-US" sz="2400" b="1">
                <a:solidFill>
                  <a:schemeClr val="folHlink"/>
                </a:solidFill>
                <a:latin typeface="Arial Narrow" charset="0"/>
              </a:rPr>
              <a:t>Deep Injection</a:t>
            </a:r>
          </a:p>
        </p:txBody>
      </p:sp>
      <p:grpSp>
        <p:nvGrpSpPr>
          <p:cNvPr id="40966" name="Group 29"/>
          <p:cNvGrpSpPr>
            <a:grpSpLocks/>
          </p:cNvGrpSpPr>
          <p:nvPr/>
        </p:nvGrpSpPr>
        <p:grpSpPr bwMode="auto">
          <a:xfrm>
            <a:off x="336550" y="2422525"/>
            <a:ext cx="2700338" cy="2662238"/>
            <a:chOff x="334" y="1593"/>
            <a:chExt cx="1701" cy="1677"/>
          </a:xfrm>
        </p:grpSpPr>
        <p:pic>
          <p:nvPicPr>
            <p:cNvPr id="40968" name="Picture 21" descr="Rectangle 9_pptX"/>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invGray">
            <a:xfrm>
              <a:off x="334" y="1593"/>
              <a:ext cx="1701" cy="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9" name="Group 22"/>
            <p:cNvGrpSpPr>
              <a:grpSpLocks/>
            </p:cNvGrpSpPr>
            <p:nvPr/>
          </p:nvGrpSpPr>
          <p:grpSpPr bwMode="auto">
            <a:xfrm>
              <a:off x="369" y="1626"/>
              <a:ext cx="1584" cy="1557"/>
              <a:chOff x="288" y="192"/>
              <a:chExt cx="1536" cy="1584"/>
            </a:xfrm>
          </p:grpSpPr>
          <p:pic>
            <p:nvPicPr>
              <p:cNvPr id="40970" name="Picture 23" descr="Paracervical Blo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192"/>
                <a:ext cx="153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Line 24"/>
              <p:cNvSpPr>
                <a:spLocks noChangeShapeType="1"/>
              </p:cNvSpPr>
              <p:nvPr/>
            </p:nvSpPr>
            <p:spPr bwMode="auto">
              <a:xfrm flipH="1" flipV="1">
                <a:off x="1493" y="1378"/>
                <a:ext cx="312" cy="3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25"/>
              <p:cNvSpPr>
                <a:spLocks noChangeShapeType="1"/>
              </p:cNvSpPr>
              <p:nvPr/>
            </p:nvSpPr>
            <p:spPr bwMode="auto">
              <a:xfrm flipV="1">
                <a:off x="307" y="1392"/>
                <a:ext cx="317" cy="3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0967" name="Text Box 26"/>
          <p:cNvSpPr txBox="1">
            <a:spLocks noChangeArrowheads="1"/>
          </p:cNvSpPr>
          <p:nvPr/>
        </p:nvSpPr>
        <p:spPr bwMode="auto">
          <a:xfrm>
            <a:off x="292100" y="6051550"/>
            <a:ext cx="2855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600"/>
              <a:t>Castleman L, Mann C. 2002. </a:t>
            </a:r>
          </a:p>
          <a:p>
            <a:r>
              <a:rPr lang="en-US" sz="1600"/>
              <a:t>Maltzer DS, et al. 1999.</a:t>
            </a:r>
          </a:p>
        </p:txBody>
      </p:sp>
    </p:spTree>
    <p:extLst>
      <p:ext uri="{BB962C8B-B14F-4D97-AF65-F5344CB8AC3E}">
        <p14:creationId xmlns:p14="http://schemas.microsoft.com/office/powerpoint/2010/main" val="9158437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772399"/>
                </a:solidFill>
              </a:rPr>
              <a:t>Workshop Leaders</a:t>
            </a:r>
            <a:endParaRPr lang="en-US" dirty="0">
              <a:solidFill>
                <a:srgbClr val="772399"/>
              </a:solidFill>
            </a:endParaRPr>
          </a:p>
        </p:txBody>
      </p:sp>
      <p:sp>
        <p:nvSpPr>
          <p:cNvPr id="4" name="Content Placeholder 3"/>
          <p:cNvSpPr>
            <a:spLocks noGrp="1"/>
          </p:cNvSpPr>
          <p:nvPr>
            <p:ph sz="half" idx="1"/>
          </p:nvPr>
        </p:nvSpPr>
        <p:spPr/>
        <p:txBody>
          <a:bodyPr/>
          <a:lstStyle/>
          <a:p>
            <a:r>
              <a:rPr lang="en-US" dirty="0" smtClean="0"/>
              <a:t>Colleen Church: </a:t>
            </a:r>
            <a:r>
              <a:rPr lang="en-US" dirty="0" smtClean="0">
                <a:solidFill>
                  <a:srgbClr val="772399"/>
                </a:solidFill>
              </a:rPr>
              <a:t>Bayer</a:t>
            </a:r>
          </a:p>
          <a:p>
            <a:r>
              <a:rPr lang="en-US" dirty="0" smtClean="0"/>
              <a:t>Nicole </a:t>
            </a:r>
            <a:r>
              <a:rPr lang="en-US" dirty="0" err="1" smtClean="0"/>
              <a:t>Balazs</a:t>
            </a:r>
            <a:r>
              <a:rPr lang="en-US" dirty="0" smtClean="0"/>
              <a:t>: </a:t>
            </a:r>
            <a:r>
              <a:rPr lang="en-US" dirty="0" smtClean="0">
                <a:solidFill>
                  <a:srgbClr val="772399"/>
                </a:solidFill>
              </a:rPr>
              <a:t>Bayer</a:t>
            </a:r>
          </a:p>
          <a:p>
            <a:r>
              <a:rPr lang="en-US" dirty="0" smtClean="0"/>
              <a:t>Juliana </a:t>
            </a:r>
            <a:r>
              <a:rPr lang="en-US" dirty="0" err="1" smtClean="0"/>
              <a:t>Melo</a:t>
            </a:r>
            <a:r>
              <a:rPr lang="en-US" dirty="0" smtClean="0"/>
              <a:t>: </a:t>
            </a:r>
            <a:r>
              <a:rPr lang="en-US" dirty="0" smtClean="0">
                <a:solidFill>
                  <a:srgbClr val="772399"/>
                </a:solidFill>
              </a:rPr>
              <a:t>2</a:t>
            </a:r>
            <a:r>
              <a:rPr lang="en-US" baseline="30000" dirty="0" smtClean="0">
                <a:solidFill>
                  <a:srgbClr val="772399"/>
                </a:solidFill>
              </a:rPr>
              <a:t>nd</a:t>
            </a:r>
            <a:r>
              <a:rPr lang="en-US" dirty="0" smtClean="0">
                <a:solidFill>
                  <a:srgbClr val="772399"/>
                </a:solidFill>
              </a:rPr>
              <a:t> year CO FP Fellow</a:t>
            </a:r>
          </a:p>
          <a:p>
            <a:r>
              <a:rPr lang="en-US" dirty="0" smtClean="0"/>
              <a:t>Lisa Goldthwaite: </a:t>
            </a:r>
            <a:r>
              <a:rPr lang="en-US" dirty="0" smtClean="0">
                <a:solidFill>
                  <a:srgbClr val="772399"/>
                </a:solidFill>
              </a:rPr>
              <a:t>2</a:t>
            </a:r>
            <a:r>
              <a:rPr lang="en-US" baseline="30000" dirty="0" smtClean="0">
                <a:solidFill>
                  <a:srgbClr val="772399"/>
                </a:solidFill>
              </a:rPr>
              <a:t>nd</a:t>
            </a:r>
            <a:r>
              <a:rPr lang="en-US" dirty="0" smtClean="0">
                <a:solidFill>
                  <a:srgbClr val="772399"/>
                </a:solidFill>
              </a:rPr>
              <a:t> year CO FP Fellow</a:t>
            </a:r>
          </a:p>
          <a:p>
            <a:r>
              <a:rPr lang="en-US" dirty="0" smtClean="0"/>
              <a:t>Merritt Evans: </a:t>
            </a:r>
            <a:r>
              <a:rPr lang="en-US" dirty="0" smtClean="0">
                <a:solidFill>
                  <a:srgbClr val="772399"/>
                </a:solidFill>
              </a:rPr>
              <a:t>Ob/Gyn Kaiser SF, Patient Safety Fellow</a:t>
            </a:r>
          </a:p>
          <a:p>
            <a:r>
              <a:rPr lang="en-US" dirty="0" smtClean="0"/>
              <a:t>Kara Leach: </a:t>
            </a:r>
            <a:r>
              <a:rPr lang="en-US" dirty="0" smtClean="0">
                <a:solidFill>
                  <a:srgbClr val="772399"/>
                </a:solidFill>
              </a:rPr>
              <a:t>3</a:t>
            </a:r>
            <a:r>
              <a:rPr lang="en-US" baseline="30000" dirty="0" smtClean="0">
                <a:solidFill>
                  <a:srgbClr val="772399"/>
                </a:solidFill>
              </a:rPr>
              <a:t>rd</a:t>
            </a:r>
            <a:r>
              <a:rPr lang="en-US" dirty="0" smtClean="0">
                <a:solidFill>
                  <a:srgbClr val="772399"/>
                </a:solidFill>
              </a:rPr>
              <a:t> year FM resident, Swedish</a:t>
            </a:r>
          </a:p>
          <a:p>
            <a:endParaRPr lang="en-US" dirty="0"/>
          </a:p>
        </p:txBody>
      </p:sp>
      <p:sp>
        <p:nvSpPr>
          <p:cNvPr id="5" name="Content Placeholder 4"/>
          <p:cNvSpPr>
            <a:spLocks noGrp="1"/>
          </p:cNvSpPr>
          <p:nvPr>
            <p:ph sz="half" idx="2"/>
          </p:nvPr>
        </p:nvSpPr>
        <p:spPr/>
        <p:txBody>
          <a:bodyPr/>
          <a:lstStyle/>
          <a:p>
            <a:pPr marL="0" indent="0" algn="ctr">
              <a:buNone/>
            </a:pPr>
            <a:r>
              <a:rPr lang="en-US" dirty="0" smtClean="0">
                <a:solidFill>
                  <a:srgbClr val="772399"/>
                </a:solidFill>
              </a:rPr>
              <a:t>University of Colorado MSFC leaders:</a:t>
            </a:r>
          </a:p>
          <a:p>
            <a:r>
              <a:rPr lang="en-US" dirty="0" smtClean="0"/>
              <a:t>Georgia McCormick</a:t>
            </a:r>
          </a:p>
          <a:p>
            <a:r>
              <a:rPr lang="en-US" dirty="0" smtClean="0"/>
              <a:t>Hannah Scarborough</a:t>
            </a:r>
          </a:p>
          <a:p>
            <a:r>
              <a:rPr lang="en-US" dirty="0" smtClean="0"/>
              <a:t>Leslie Palacios-</a:t>
            </a:r>
            <a:r>
              <a:rPr lang="en-US" dirty="0" err="1" smtClean="0"/>
              <a:t>Helgeson</a:t>
            </a:r>
            <a:endParaRPr lang="en-US" dirty="0" smtClean="0"/>
          </a:p>
          <a:p>
            <a:r>
              <a:rPr lang="en-US" dirty="0" smtClean="0"/>
              <a:t>Elaine </a:t>
            </a:r>
            <a:r>
              <a:rPr lang="en-US" dirty="0" err="1" smtClean="0"/>
              <a:t>Scholpp</a:t>
            </a:r>
            <a:endParaRPr lang="en-US" dirty="0" smtClean="0"/>
          </a:p>
          <a:p>
            <a:endParaRPr lang="en-US" dirty="0"/>
          </a:p>
        </p:txBody>
      </p:sp>
    </p:spTree>
    <p:extLst>
      <p:ext uri="{BB962C8B-B14F-4D97-AF65-F5344CB8AC3E}">
        <p14:creationId xmlns:p14="http://schemas.microsoft.com/office/powerpoint/2010/main" val="2890044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Office Procedures – Safety is Priority! </a:t>
            </a:r>
            <a:endParaRPr lang="en-US" dirty="0"/>
          </a:p>
        </p:txBody>
      </p:sp>
      <p:sp>
        <p:nvSpPr>
          <p:cNvPr id="33795" name="Content Placeholder 2"/>
          <p:cNvSpPr>
            <a:spLocks noGrp="1"/>
          </p:cNvSpPr>
          <p:nvPr>
            <p:ph idx="1"/>
          </p:nvPr>
        </p:nvSpPr>
        <p:spPr/>
        <p:txBody>
          <a:bodyPr/>
          <a:lstStyle/>
          <a:p>
            <a:r>
              <a:rPr lang="en-US" dirty="0" smtClean="0"/>
              <a:t>Well suited to the office setting</a:t>
            </a:r>
          </a:p>
          <a:p>
            <a:r>
              <a:rPr lang="en-US" dirty="0" smtClean="0"/>
              <a:t>Follow State guidelines regarding anesthesia </a:t>
            </a:r>
          </a:p>
          <a:p>
            <a:r>
              <a:rPr lang="en-US" dirty="0" smtClean="0"/>
              <a:t>Establish written protocols and post them</a:t>
            </a:r>
          </a:p>
          <a:p>
            <a:r>
              <a:rPr lang="en-US" dirty="0" smtClean="0"/>
              <a:t>Staff training on safety </a:t>
            </a:r>
          </a:p>
          <a:p>
            <a:r>
              <a:rPr lang="en-US" dirty="0" smtClean="0"/>
              <a:t>Reference: ACOG Report of the Presidential Task Force on Patient Safety in the Office Setting (ACOG 2010)</a:t>
            </a:r>
          </a:p>
        </p:txBody>
      </p:sp>
    </p:spTree>
    <p:extLst>
      <p:ext uri="{BB962C8B-B14F-4D97-AF65-F5344CB8AC3E}">
        <p14:creationId xmlns:p14="http://schemas.microsoft.com/office/powerpoint/2010/main" val="1573773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86391"/>
            <a:ext cx="7772400" cy="1362075"/>
          </a:xfrm>
        </p:spPr>
        <p:txBody>
          <a:bodyPr/>
          <a:lstStyle/>
          <a:p>
            <a:r>
              <a:rPr lang="en-US" dirty="0" smtClean="0">
                <a:solidFill>
                  <a:srgbClr val="772399"/>
                </a:solidFill>
              </a:rPr>
              <a:t>Essure Procedure Steps</a:t>
            </a:r>
            <a:endParaRPr lang="en-US" dirty="0">
              <a:solidFill>
                <a:srgbClr val="772399"/>
              </a:solidFill>
            </a:endParaRPr>
          </a:p>
        </p:txBody>
      </p:sp>
      <p:sp>
        <p:nvSpPr>
          <p:cNvPr id="8" name="Text Placeholder 7"/>
          <p:cNvSpPr>
            <a:spLocks noGrp="1"/>
          </p:cNvSpPr>
          <p:nvPr>
            <p:ph type="body" idx="1"/>
          </p:nvPr>
        </p:nvSpPr>
        <p:spPr>
          <a:xfrm>
            <a:off x="722313" y="1586204"/>
            <a:ext cx="7772400" cy="1500187"/>
          </a:xfrm>
        </p:spPr>
        <p:txBody>
          <a:bodyPr/>
          <a:lstStyle/>
          <a:p>
            <a:endParaRPr lang="en-US" dirty="0"/>
          </a:p>
        </p:txBody>
      </p:sp>
    </p:spTree>
    <p:extLst>
      <p:ext uri="{BB962C8B-B14F-4D97-AF65-F5344CB8AC3E}">
        <p14:creationId xmlns:p14="http://schemas.microsoft.com/office/powerpoint/2010/main" val="4176646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Operative Hysteroscope</a:t>
            </a:r>
            <a:endParaRPr lang="en-US" dirty="0"/>
          </a:p>
        </p:txBody>
      </p:sp>
      <p:pic>
        <p:nvPicPr>
          <p:cNvPr id="53252" name="Picture 2"/>
          <p:cNvPicPr>
            <a:picLocks noChangeAspect="1" noChangeArrowheads="1"/>
          </p:cNvPicPr>
          <p:nvPr/>
        </p:nvPicPr>
        <p:blipFill rotWithShape="1">
          <a:blip r:embed="rId2"/>
          <a:srcRect t="8632" b="10205"/>
          <a:stretch/>
        </p:blipFill>
        <p:spPr bwMode="auto">
          <a:xfrm>
            <a:off x="1193800" y="1696452"/>
            <a:ext cx="6702425" cy="3888607"/>
          </a:xfrm>
          <a:prstGeom prst="rect">
            <a:avLst/>
          </a:prstGeom>
          <a:noFill/>
          <a:ln w="12700">
            <a:noFill/>
            <a:miter lim="800000"/>
            <a:headEnd/>
            <a:tailEnd/>
          </a:ln>
          <a:effectLst>
            <a:outerShdw blurRad="50800" dist="38100" dir="2700000" algn="tl" rotWithShape="0">
              <a:prstClr val="black">
                <a:alpha val="40000"/>
              </a:prstClr>
            </a:outerShdw>
          </a:effectLst>
        </p:spPr>
      </p:pic>
      <p:sp>
        <p:nvSpPr>
          <p:cNvPr id="7" name="Rectangle 6"/>
          <p:cNvSpPr>
            <a:spLocks/>
          </p:cNvSpPr>
          <p:nvPr/>
        </p:nvSpPr>
        <p:spPr bwMode="auto">
          <a:xfrm>
            <a:off x="5386136" y="2108106"/>
            <a:ext cx="230950" cy="276965"/>
          </a:xfrm>
          <a:prstGeom prst="rect">
            <a:avLst/>
          </a:prstGeom>
          <a:noFill/>
          <a:ln w="12700" cap="flat">
            <a:noFill/>
            <a:miter lim="800000"/>
            <a:headEnd type="none" w="med" len="med"/>
            <a:tailEnd type="none" w="med" len="med"/>
          </a:ln>
        </p:spPr>
        <p:txBody>
          <a:bodyPr wrap="none" lIns="0" tIns="0" rIns="0" bIns="0" anchor="ctr">
            <a:spAutoFit/>
          </a:bodyPr>
          <a:lstStyle/>
          <a:p>
            <a:pPr>
              <a:defRPr/>
            </a:pPr>
            <a:r>
              <a:rPr lang="en-US" sz="1800" dirty="0">
                <a:solidFill>
                  <a:srgbClr val="FFFFFF"/>
                </a:solidFill>
                <a:latin typeface="Arial" pitchFamily="34" charset="0"/>
                <a:cs typeface="Arial" pitchFamily="34" charset="0"/>
                <a:sym typeface="Futura" charset="0"/>
              </a:rPr>
              <a:t>IN</a:t>
            </a:r>
          </a:p>
        </p:txBody>
      </p:sp>
      <p:sp>
        <p:nvSpPr>
          <p:cNvPr id="10" name="Rectangle 5"/>
          <p:cNvSpPr>
            <a:spLocks/>
          </p:cNvSpPr>
          <p:nvPr/>
        </p:nvSpPr>
        <p:spPr bwMode="auto">
          <a:xfrm>
            <a:off x="3662243" y="4626517"/>
            <a:ext cx="832757" cy="276740"/>
          </a:xfrm>
          <a:prstGeom prst="rect">
            <a:avLst/>
          </a:prstGeom>
          <a:noFill/>
          <a:ln w="12700" cap="flat">
            <a:noFill/>
            <a:miter lim="800000"/>
            <a:headEnd type="none" w="med" len="med"/>
            <a:tailEnd type="none" w="med" len="med"/>
          </a:ln>
          <a:effectLst/>
        </p:spPr>
        <p:txBody>
          <a:bodyPr wrap="square" lIns="0" tIns="0" rIns="0" bIns="0" anchor="ctr">
            <a:spAutoFit/>
          </a:bodyPr>
          <a:lstStyle/>
          <a:p>
            <a:pPr algn="r">
              <a:defRPr/>
            </a:pPr>
            <a:r>
              <a:rPr lang="en-US" sz="1800" dirty="0">
                <a:solidFill>
                  <a:srgbClr val="FFFFFF"/>
                </a:solidFill>
                <a:latin typeface="Arial" pitchFamily="34" charset="0"/>
                <a:cs typeface="Arial" pitchFamily="34" charset="0"/>
                <a:sym typeface="Futura" charset="0"/>
              </a:rPr>
              <a:t>OUT</a:t>
            </a:r>
          </a:p>
        </p:txBody>
      </p:sp>
      <p:sp>
        <p:nvSpPr>
          <p:cNvPr id="13" name="Rectangle 5"/>
          <p:cNvSpPr>
            <a:spLocks/>
          </p:cNvSpPr>
          <p:nvPr/>
        </p:nvSpPr>
        <p:spPr bwMode="auto">
          <a:xfrm>
            <a:off x="5282170" y="4941757"/>
            <a:ext cx="2469600" cy="553998"/>
          </a:xfrm>
          <a:prstGeom prst="rect">
            <a:avLst/>
          </a:prstGeom>
          <a:noFill/>
          <a:ln w="12700" cap="flat">
            <a:noFill/>
            <a:miter lim="800000"/>
            <a:headEnd type="none" w="med" len="med"/>
            <a:tailEnd type="none" w="med" len="med"/>
          </a:ln>
          <a:effectLst/>
        </p:spPr>
        <p:txBody>
          <a:bodyPr wrap="square" lIns="0" tIns="0" rIns="0" bIns="0" anchor="ctr">
            <a:spAutoFit/>
          </a:bodyPr>
          <a:lstStyle/>
          <a:p>
            <a:pPr algn="ctr">
              <a:defRPr/>
            </a:pPr>
            <a:r>
              <a:rPr lang="en-US" sz="1800" dirty="0" smtClean="0">
                <a:solidFill>
                  <a:srgbClr val="FFFFFF"/>
                </a:solidFill>
                <a:latin typeface="Arial" pitchFamily="34" charset="0"/>
                <a:cs typeface="Arial" pitchFamily="34" charset="0"/>
                <a:sym typeface="Futura" charset="0"/>
              </a:rPr>
              <a:t>OPERATIVE</a:t>
            </a:r>
            <a:endParaRPr lang="en-US" dirty="0">
              <a:solidFill>
                <a:srgbClr val="FFFFFF"/>
              </a:solidFill>
              <a:latin typeface="Futura" charset="0"/>
              <a:cs typeface="Arial" pitchFamily="34" charset="0"/>
              <a:sym typeface="Futura" charset="0"/>
            </a:endParaRPr>
          </a:p>
          <a:p>
            <a:pPr algn="ctr">
              <a:defRPr/>
            </a:pPr>
            <a:r>
              <a:rPr lang="en-US" sz="1800" dirty="0" smtClean="0">
                <a:solidFill>
                  <a:srgbClr val="FFFFFF"/>
                </a:solidFill>
                <a:latin typeface="Futura" charset="0"/>
                <a:cs typeface="Futura" charset="0"/>
                <a:sym typeface="Futura" charset="0"/>
              </a:rPr>
              <a:t>CHANNEL</a:t>
            </a:r>
            <a:endParaRPr lang="en-US" sz="1800" dirty="0">
              <a:solidFill>
                <a:srgbClr val="FFFFFF"/>
              </a:solidFill>
              <a:latin typeface="Futura" charset="0"/>
              <a:cs typeface="Futura" charset="0"/>
              <a:sym typeface="Futura" charset="0"/>
            </a:endParaRPr>
          </a:p>
        </p:txBody>
      </p:sp>
      <p:cxnSp>
        <p:nvCxnSpPr>
          <p:cNvPr id="16" name="Straight Arrow Connector 15"/>
          <p:cNvCxnSpPr/>
          <p:nvPr/>
        </p:nvCxnSpPr>
        <p:spPr>
          <a:xfrm>
            <a:off x="5501610" y="2396896"/>
            <a:ext cx="1" cy="977168"/>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50758" y="4764887"/>
            <a:ext cx="735502"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516970" y="4080203"/>
            <a:ext cx="0" cy="823054"/>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161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dirty="0" smtClean="0"/>
              <a:t>Operative Hysteroscopy </a:t>
            </a:r>
            <a:endParaRPr lang="en-US" dirty="0"/>
          </a:p>
        </p:txBody>
      </p:sp>
      <p:sp>
        <p:nvSpPr>
          <p:cNvPr id="205827" name="Rectangle 3"/>
          <p:cNvSpPr>
            <a:spLocks noGrp="1" noChangeArrowheads="1"/>
          </p:cNvSpPr>
          <p:nvPr>
            <p:ph idx="1"/>
          </p:nvPr>
        </p:nvSpPr>
        <p:spPr/>
        <p:txBody>
          <a:bodyPr>
            <a:normAutofit/>
          </a:bodyPr>
          <a:lstStyle/>
          <a:p>
            <a:r>
              <a:rPr lang="en-US" dirty="0" smtClean="0"/>
              <a:t>Rigid Telescope</a:t>
            </a:r>
          </a:p>
          <a:p>
            <a:pPr lvl="1"/>
            <a:r>
              <a:rPr lang="en-US" dirty="0" smtClean="0"/>
              <a:t>2–4 mm rod </a:t>
            </a:r>
          </a:p>
          <a:p>
            <a:r>
              <a:rPr lang="en-US" dirty="0" smtClean="0"/>
              <a:t>Sheath</a:t>
            </a:r>
          </a:p>
          <a:p>
            <a:pPr lvl="1"/>
            <a:r>
              <a:rPr lang="en-US" dirty="0" smtClean="0"/>
              <a:t>5–6 mm outer diameter</a:t>
            </a:r>
          </a:p>
          <a:p>
            <a:pPr lvl="1"/>
            <a:r>
              <a:rPr lang="en-US" dirty="0" smtClean="0"/>
              <a:t>Continuous flow</a:t>
            </a:r>
          </a:p>
          <a:p>
            <a:pPr lvl="1"/>
            <a:r>
              <a:rPr lang="en-US" dirty="0" smtClean="0"/>
              <a:t>Inflow and outflow port</a:t>
            </a:r>
          </a:p>
          <a:p>
            <a:pPr lvl="1"/>
            <a:r>
              <a:rPr lang="en-US" dirty="0" smtClean="0"/>
              <a:t>Operative channel</a:t>
            </a:r>
          </a:p>
          <a:p>
            <a:pPr lvl="2"/>
            <a:r>
              <a:rPr lang="en-US" dirty="0" smtClean="0"/>
              <a:t>3 fr</a:t>
            </a:r>
          </a:p>
          <a:p>
            <a:pPr lvl="2"/>
            <a:r>
              <a:rPr lang="en-US" dirty="0" smtClean="0"/>
              <a:t>5 fr</a:t>
            </a:r>
            <a:endParaRPr lang="en-US" dirty="0"/>
          </a:p>
        </p:txBody>
      </p:sp>
      <p:pic>
        <p:nvPicPr>
          <p:cNvPr id="5" name="Picture 2"/>
          <p:cNvPicPr>
            <a:picLocks noChangeAspect="1" noChangeArrowheads="1"/>
          </p:cNvPicPr>
          <p:nvPr/>
        </p:nvPicPr>
        <p:blipFill rotWithShape="1">
          <a:blip r:embed="rId3"/>
          <a:srcRect t="15142" b="15653"/>
          <a:stretch/>
        </p:blipFill>
        <p:spPr bwMode="auto">
          <a:xfrm>
            <a:off x="4953001" y="2444818"/>
            <a:ext cx="3949700" cy="1953928"/>
          </a:xfrm>
          <a:prstGeom prst="rect">
            <a:avLst/>
          </a:prstGeom>
          <a:noFill/>
          <a:ln w="12700">
            <a:noFill/>
            <a:miter lim="800000"/>
            <a:headEnd/>
            <a:tailEnd/>
          </a:ln>
          <a:effectLst>
            <a:outerShdw blurRad="50800" dist="38100" dir="2700000" algn="tl" rotWithShape="0">
              <a:prstClr val="black">
                <a:alpha val="40000"/>
              </a:prstClr>
            </a:outerShdw>
          </a:effectLst>
        </p:spPr>
      </p:pic>
      <p:sp>
        <p:nvSpPr>
          <p:cNvPr id="10" name="Rectangle 9"/>
          <p:cNvSpPr/>
          <p:nvPr/>
        </p:nvSpPr>
        <p:spPr>
          <a:xfrm>
            <a:off x="0" y="6457890"/>
            <a:ext cx="5844379" cy="400110"/>
          </a:xfrm>
          <a:prstGeom prst="rect">
            <a:avLst/>
          </a:prstGeom>
        </p:spPr>
        <p:txBody>
          <a:bodyPr wrap="square" anchor="b">
            <a:spAutoFit/>
          </a:bodyPr>
          <a:lstStyle/>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15147930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Text Box 5"/>
          <p:cNvSpPr txBox="1">
            <a:spLocks noChangeArrowheads="1"/>
          </p:cNvSpPr>
          <p:nvPr/>
        </p:nvSpPr>
        <p:spPr bwMode="auto">
          <a:xfrm>
            <a:off x="4721252" y="1022424"/>
            <a:ext cx="2673296" cy="584775"/>
          </a:xfrm>
          <a:prstGeom prst="rect">
            <a:avLst/>
          </a:prstGeom>
          <a:noFill/>
          <a:ln w="9525">
            <a:noFill/>
            <a:miter lim="800000"/>
            <a:headEnd type="none" w="sm" len="sm"/>
            <a:tailEnd type="none" w="sm" len="sm"/>
          </a:ln>
          <a:effectLst/>
        </p:spPr>
        <p:txBody>
          <a:bodyPr wrap="none">
            <a:prstTxWarp prst="textNoShape">
              <a:avLst/>
            </a:prstTxWarp>
            <a:spAutoFit/>
          </a:bodyPr>
          <a:lstStyle/>
          <a:p>
            <a:pPr algn="ctr"/>
            <a:r>
              <a:rPr lang="en-US" sz="3200" b="1" i="1" dirty="0">
                <a:solidFill>
                  <a:schemeClr val="accent4"/>
                </a:solidFill>
                <a:latin typeface="Arial" pitchFamily="34" charset="0"/>
                <a:cs typeface="Arial" pitchFamily="34" charset="0"/>
              </a:rPr>
              <a:t>Field of View</a:t>
            </a:r>
          </a:p>
        </p:txBody>
      </p:sp>
      <p:grpSp>
        <p:nvGrpSpPr>
          <p:cNvPr id="2" name="Group 6"/>
          <p:cNvGrpSpPr>
            <a:grpSpLocks/>
          </p:cNvGrpSpPr>
          <p:nvPr/>
        </p:nvGrpSpPr>
        <p:grpSpPr bwMode="auto">
          <a:xfrm>
            <a:off x="269875" y="1527360"/>
            <a:ext cx="8874125" cy="2009775"/>
            <a:chOff x="170" y="2730"/>
            <a:chExt cx="5590" cy="1266"/>
          </a:xfrm>
        </p:grpSpPr>
        <p:sp>
          <p:nvSpPr>
            <p:cNvPr id="252935" name="Rectangle 7"/>
            <p:cNvSpPr>
              <a:spLocks noChangeAspect="1" noChangeArrowheads="1"/>
            </p:cNvSpPr>
            <p:nvPr/>
          </p:nvSpPr>
          <p:spPr bwMode="auto">
            <a:xfrm>
              <a:off x="3755" y="2934"/>
              <a:ext cx="692" cy="554"/>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p>
          </p:txBody>
        </p:sp>
        <p:cxnSp>
          <p:nvCxnSpPr>
            <p:cNvPr id="252936" name="AutoShape 8"/>
            <p:cNvCxnSpPr>
              <a:cxnSpLocks noChangeAspect="1" noChangeShapeType="1"/>
            </p:cNvCxnSpPr>
            <p:nvPr/>
          </p:nvCxnSpPr>
          <p:spPr bwMode="auto">
            <a:xfrm>
              <a:off x="4447" y="3304"/>
              <a:ext cx="1061" cy="692"/>
            </a:xfrm>
            <a:prstGeom prst="curvedConnector3">
              <a:avLst>
                <a:gd name="adj1" fmla="val 50000"/>
              </a:avLst>
            </a:prstGeom>
            <a:noFill/>
            <a:ln w="127000">
              <a:solidFill>
                <a:srgbClr val="993366"/>
              </a:solidFill>
              <a:round/>
              <a:headEnd/>
              <a:tailEnd/>
            </a:ln>
            <a:effectLst/>
          </p:spPr>
        </p:cxnSp>
        <p:sp>
          <p:nvSpPr>
            <p:cNvPr id="252937" name="Rectangle 9"/>
            <p:cNvSpPr>
              <a:spLocks noChangeAspect="1" noChangeArrowheads="1"/>
            </p:cNvSpPr>
            <p:nvPr/>
          </p:nvSpPr>
          <p:spPr bwMode="auto">
            <a:xfrm>
              <a:off x="1488" y="3119"/>
              <a:ext cx="2261" cy="184"/>
            </a:xfrm>
            <a:prstGeom prst="rect">
              <a:avLst/>
            </a:prstGeom>
            <a:gradFill rotWithShape="0">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prstTxWarp prst="textNoShape">
                <a:avLst/>
              </a:prstTxWarp>
            </a:bodyPr>
            <a:lstStyle/>
            <a:p>
              <a:endParaRPr lang="en-US" dirty="0"/>
            </a:p>
          </p:txBody>
        </p:sp>
        <p:sp>
          <p:nvSpPr>
            <p:cNvPr id="252938" name="Rectangle 10"/>
            <p:cNvSpPr>
              <a:spLocks noChangeAspect="1" noChangeArrowheads="1"/>
            </p:cNvSpPr>
            <p:nvPr/>
          </p:nvSpPr>
          <p:spPr bwMode="auto">
            <a:xfrm>
              <a:off x="3616" y="3027"/>
              <a:ext cx="139" cy="369"/>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p>
          </p:txBody>
        </p:sp>
        <p:sp>
          <p:nvSpPr>
            <p:cNvPr id="252939" name="AutoShape 11"/>
            <p:cNvSpPr>
              <a:spLocks noChangeArrowheads="1"/>
            </p:cNvSpPr>
            <p:nvPr/>
          </p:nvSpPr>
          <p:spPr bwMode="auto">
            <a:xfrm rot="5626276">
              <a:off x="358" y="2658"/>
              <a:ext cx="1104" cy="1248"/>
            </a:xfrm>
            <a:prstGeom prst="triangle">
              <a:avLst>
                <a:gd name="adj" fmla="val 39407"/>
              </a:avLst>
            </a:prstGeom>
            <a:solidFill>
              <a:schemeClr val="tx1"/>
            </a:solidFill>
            <a:ln w="9525">
              <a:noFill/>
              <a:miter lim="800000"/>
              <a:headEnd/>
              <a:tailEnd/>
            </a:ln>
            <a:effectLst/>
          </p:spPr>
          <p:txBody>
            <a:bodyPr wrap="none" anchor="ctr">
              <a:prstTxWarp prst="textNoShape">
                <a:avLst/>
              </a:prstTxWarp>
            </a:bodyPr>
            <a:lstStyle/>
            <a:p>
              <a:endParaRPr lang="en-US" dirty="0"/>
            </a:p>
          </p:txBody>
        </p:sp>
        <p:sp>
          <p:nvSpPr>
            <p:cNvPr id="252940" name="Line 12"/>
            <p:cNvSpPr>
              <a:spLocks noChangeShapeType="1"/>
            </p:cNvSpPr>
            <p:nvPr/>
          </p:nvSpPr>
          <p:spPr bwMode="auto">
            <a:xfrm>
              <a:off x="257" y="3211"/>
              <a:ext cx="5503" cy="0"/>
            </a:xfrm>
            <a:prstGeom prst="line">
              <a:avLst/>
            </a:prstGeom>
            <a:noFill/>
            <a:ln w="50800">
              <a:solidFill>
                <a:srgbClr val="FF0000"/>
              </a:solidFill>
              <a:prstDash val="dash"/>
              <a:round/>
              <a:headEnd/>
              <a:tailEnd/>
            </a:ln>
            <a:effectLst/>
          </p:spPr>
          <p:txBody>
            <a:bodyPr>
              <a:prstTxWarp prst="textNoShape">
                <a:avLst/>
              </a:prstTxWarp>
            </a:bodyPr>
            <a:lstStyle/>
            <a:p>
              <a:endParaRPr lang="en-US" dirty="0"/>
            </a:p>
          </p:txBody>
        </p:sp>
        <p:sp>
          <p:nvSpPr>
            <p:cNvPr id="252941" name="Line 13"/>
            <p:cNvSpPr>
              <a:spLocks noChangeShapeType="1"/>
            </p:cNvSpPr>
            <p:nvPr/>
          </p:nvSpPr>
          <p:spPr bwMode="auto">
            <a:xfrm rot="1603393" flipH="1">
              <a:off x="170" y="2893"/>
              <a:ext cx="1273" cy="637"/>
            </a:xfrm>
            <a:prstGeom prst="line">
              <a:avLst/>
            </a:prstGeom>
            <a:noFill/>
            <a:ln w="50800">
              <a:solidFill>
                <a:srgbClr val="FF0000"/>
              </a:solidFill>
              <a:round/>
              <a:headEnd/>
              <a:tailEnd type="triangle" w="med" len="med"/>
            </a:ln>
            <a:effectLst/>
          </p:spPr>
          <p:txBody>
            <a:bodyPr>
              <a:prstTxWarp prst="textNoShape">
                <a:avLst/>
              </a:prstTxWarp>
            </a:bodyPr>
            <a:lstStyle/>
            <a:p>
              <a:endParaRPr lang="en-US" dirty="0"/>
            </a:p>
          </p:txBody>
        </p:sp>
        <p:sp>
          <p:nvSpPr>
            <p:cNvPr id="252942" name="Text Box 14"/>
            <p:cNvSpPr txBox="1">
              <a:spLocks noChangeArrowheads="1"/>
            </p:cNvSpPr>
            <p:nvPr/>
          </p:nvSpPr>
          <p:spPr bwMode="auto">
            <a:xfrm>
              <a:off x="384" y="3355"/>
              <a:ext cx="294"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b="1" dirty="0">
                  <a:solidFill>
                    <a:srgbClr val="FF0000"/>
                  </a:solidFill>
                  <a:latin typeface="Arial" pitchFamily="34" charset="0"/>
                  <a:cs typeface="Arial" pitchFamily="34" charset="0"/>
                </a:rPr>
                <a:t>0</a:t>
              </a:r>
              <a:r>
                <a:rPr lang="en-US" b="1" dirty="0">
                  <a:solidFill>
                    <a:srgbClr val="FF0000"/>
                  </a:solidFill>
                  <a:latin typeface="Arial" pitchFamily="34" charset="0"/>
                  <a:ea typeface="Arial" charset="0"/>
                  <a:cs typeface="Arial" pitchFamily="34" charset="0"/>
                </a:rPr>
                <a:t>°</a:t>
              </a:r>
              <a:r>
                <a:rPr lang="en-US" b="1" dirty="0">
                  <a:solidFill>
                    <a:schemeClr val="bg1"/>
                  </a:solidFill>
                  <a:latin typeface="Arial" pitchFamily="34" charset="0"/>
                  <a:cs typeface="Arial" pitchFamily="34" charset="0"/>
                </a:rPr>
                <a:t> </a:t>
              </a:r>
            </a:p>
          </p:txBody>
        </p:sp>
      </p:grpSp>
      <p:sp>
        <p:nvSpPr>
          <p:cNvPr id="252956" name="Rectangle 28"/>
          <p:cNvSpPr>
            <a:spLocks noRot="1" noChangeArrowheads="1"/>
          </p:cNvSpPr>
          <p:nvPr/>
        </p:nvSpPr>
        <p:spPr bwMode="auto">
          <a:xfrm>
            <a:off x="2330376" y="1071944"/>
            <a:ext cx="1794669" cy="1296988"/>
          </a:xfrm>
          <a:prstGeom prst="rect">
            <a:avLst/>
          </a:prstGeom>
          <a:noFill/>
          <a:ln w="9525">
            <a:noFill/>
            <a:miter lim="800000"/>
            <a:headEnd/>
            <a:tailEnd/>
          </a:ln>
          <a:effectLst/>
        </p:spPr>
        <p:txBody>
          <a:bodyPr>
            <a:prstTxWarp prst="textNoShape">
              <a:avLst/>
            </a:prstTxWarp>
          </a:bodyPr>
          <a:lstStyle/>
          <a:p>
            <a:pPr eaLnBrk="1" hangingPunct="1">
              <a:buClr>
                <a:schemeClr val="hlink"/>
              </a:buClr>
              <a:buSzPct val="80000"/>
            </a:pPr>
            <a:r>
              <a:rPr lang="en-US" sz="2800" dirty="0">
                <a:latin typeface="Arial" pitchFamily="34" charset="0"/>
                <a:cs typeface="Arial" pitchFamily="34" charset="0"/>
              </a:rPr>
              <a:t>Lens</a:t>
            </a:r>
          </a:p>
          <a:p>
            <a:pPr marL="914400" lvl="1" indent="-457200">
              <a:buClr>
                <a:schemeClr val="bg1"/>
              </a:buClr>
              <a:buSzPct val="120000"/>
              <a:buFont typeface="Arial" pitchFamily="34" charset="0"/>
              <a:buChar char="•"/>
            </a:pPr>
            <a:r>
              <a:rPr lang="en-US" sz="2400" dirty="0">
                <a:latin typeface="Arial" pitchFamily="34" charset="0"/>
                <a:ea typeface="ＭＳ Ｐゴシック" charset="-128"/>
                <a:cs typeface="Arial" pitchFamily="34" charset="0"/>
              </a:rPr>
              <a:t>0º</a:t>
            </a:r>
          </a:p>
        </p:txBody>
      </p:sp>
      <p:sp>
        <p:nvSpPr>
          <p:cNvPr id="25" name="Title 1"/>
          <p:cNvSpPr>
            <a:spLocks noGrp="1"/>
          </p:cNvSpPr>
          <p:nvPr>
            <p:ph type="title"/>
          </p:nvPr>
        </p:nvSpPr>
        <p:spPr/>
        <p:txBody>
          <a:bodyPr>
            <a:normAutofit fontScale="90000"/>
          </a:bodyPr>
          <a:lstStyle/>
          <a:p>
            <a:r>
              <a:rPr lang="en-US" dirty="0" smtClean="0"/>
              <a:t>Fore-oblique Hysteroscopic Lens</a:t>
            </a:r>
            <a:br>
              <a:rPr lang="en-US" dirty="0" smtClean="0"/>
            </a:br>
            <a:endParaRPr lang="en-US" dirty="0"/>
          </a:p>
        </p:txBody>
      </p:sp>
      <p:sp>
        <p:nvSpPr>
          <p:cNvPr id="19" name="Rectangle 18"/>
          <p:cNvSpPr/>
          <p:nvPr/>
        </p:nvSpPr>
        <p:spPr>
          <a:xfrm>
            <a:off x="0" y="6457890"/>
            <a:ext cx="5844379" cy="400110"/>
          </a:xfrm>
          <a:prstGeom prst="rect">
            <a:avLst/>
          </a:prstGeom>
        </p:spPr>
        <p:txBody>
          <a:bodyPr wrap="square" anchor="b">
            <a:spAutoFit/>
          </a:bodyPr>
          <a:lstStyle/>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419690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Text Box 5"/>
          <p:cNvSpPr txBox="1">
            <a:spLocks noChangeArrowheads="1"/>
          </p:cNvSpPr>
          <p:nvPr/>
        </p:nvSpPr>
        <p:spPr bwMode="auto">
          <a:xfrm>
            <a:off x="4721252" y="1022424"/>
            <a:ext cx="2673296" cy="584775"/>
          </a:xfrm>
          <a:prstGeom prst="rect">
            <a:avLst/>
          </a:prstGeom>
          <a:noFill/>
          <a:ln w="9525">
            <a:noFill/>
            <a:miter lim="800000"/>
            <a:headEnd type="none" w="sm" len="sm"/>
            <a:tailEnd type="none" w="sm" len="sm"/>
          </a:ln>
          <a:effectLst/>
        </p:spPr>
        <p:txBody>
          <a:bodyPr wrap="none">
            <a:prstTxWarp prst="textNoShape">
              <a:avLst/>
            </a:prstTxWarp>
            <a:spAutoFit/>
          </a:bodyPr>
          <a:lstStyle/>
          <a:p>
            <a:pPr algn="ctr"/>
            <a:r>
              <a:rPr lang="en-US" sz="3200" b="1" i="1" dirty="0">
                <a:solidFill>
                  <a:schemeClr val="accent4"/>
                </a:solidFill>
                <a:latin typeface="Arial" pitchFamily="34" charset="0"/>
                <a:cs typeface="Arial" pitchFamily="34" charset="0"/>
              </a:rPr>
              <a:t>Field of View</a:t>
            </a:r>
          </a:p>
        </p:txBody>
      </p:sp>
      <p:grpSp>
        <p:nvGrpSpPr>
          <p:cNvPr id="2" name="Group 6"/>
          <p:cNvGrpSpPr>
            <a:grpSpLocks/>
          </p:cNvGrpSpPr>
          <p:nvPr/>
        </p:nvGrpSpPr>
        <p:grpSpPr bwMode="auto">
          <a:xfrm>
            <a:off x="269875" y="1527360"/>
            <a:ext cx="8874125" cy="2009775"/>
            <a:chOff x="170" y="2730"/>
            <a:chExt cx="5590" cy="1266"/>
          </a:xfrm>
        </p:grpSpPr>
        <p:sp>
          <p:nvSpPr>
            <p:cNvPr id="252935" name="Rectangle 7"/>
            <p:cNvSpPr>
              <a:spLocks noChangeAspect="1" noChangeArrowheads="1"/>
            </p:cNvSpPr>
            <p:nvPr/>
          </p:nvSpPr>
          <p:spPr bwMode="auto">
            <a:xfrm>
              <a:off x="3755" y="2934"/>
              <a:ext cx="692" cy="554"/>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p>
          </p:txBody>
        </p:sp>
        <p:cxnSp>
          <p:nvCxnSpPr>
            <p:cNvPr id="252936" name="AutoShape 8"/>
            <p:cNvCxnSpPr>
              <a:cxnSpLocks noChangeAspect="1" noChangeShapeType="1"/>
            </p:cNvCxnSpPr>
            <p:nvPr/>
          </p:nvCxnSpPr>
          <p:spPr bwMode="auto">
            <a:xfrm>
              <a:off x="4447" y="3304"/>
              <a:ext cx="1061" cy="692"/>
            </a:xfrm>
            <a:prstGeom prst="curvedConnector3">
              <a:avLst>
                <a:gd name="adj1" fmla="val 50000"/>
              </a:avLst>
            </a:prstGeom>
            <a:noFill/>
            <a:ln w="127000">
              <a:solidFill>
                <a:srgbClr val="993366"/>
              </a:solidFill>
              <a:round/>
              <a:headEnd/>
              <a:tailEnd/>
            </a:ln>
            <a:effectLst/>
          </p:spPr>
        </p:cxnSp>
        <p:sp>
          <p:nvSpPr>
            <p:cNvPr id="252937" name="Rectangle 9"/>
            <p:cNvSpPr>
              <a:spLocks noChangeAspect="1" noChangeArrowheads="1"/>
            </p:cNvSpPr>
            <p:nvPr/>
          </p:nvSpPr>
          <p:spPr bwMode="auto">
            <a:xfrm>
              <a:off x="1488" y="3119"/>
              <a:ext cx="2261" cy="184"/>
            </a:xfrm>
            <a:prstGeom prst="rect">
              <a:avLst/>
            </a:prstGeom>
            <a:gradFill rotWithShape="0">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prstTxWarp prst="textNoShape">
                <a:avLst/>
              </a:prstTxWarp>
            </a:bodyPr>
            <a:lstStyle/>
            <a:p>
              <a:endParaRPr lang="en-US" dirty="0"/>
            </a:p>
          </p:txBody>
        </p:sp>
        <p:sp>
          <p:nvSpPr>
            <p:cNvPr id="252938" name="Rectangle 10"/>
            <p:cNvSpPr>
              <a:spLocks noChangeAspect="1" noChangeArrowheads="1"/>
            </p:cNvSpPr>
            <p:nvPr/>
          </p:nvSpPr>
          <p:spPr bwMode="auto">
            <a:xfrm>
              <a:off x="3616" y="3027"/>
              <a:ext cx="139" cy="369"/>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p>
          </p:txBody>
        </p:sp>
        <p:sp>
          <p:nvSpPr>
            <p:cNvPr id="252939" name="AutoShape 11"/>
            <p:cNvSpPr>
              <a:spLocks noChangeArrowheads="1"/>
            </p:cNvSpPr>
            <p:nvPr/>
          </p:nvSpPr>
          <p:spPr bwMode="auto">
            <a:xfrm rot="5626276">
              <a:off x="358" y="2658"/>
              <a:ext cx="1104" cy="1248"/>
            </a:xfrm>
            <a:prstGeom prst="triangle">
              <a:avLst>
                <a:gd name="adj" fmla="val 39407"/>
              </a:avLst>
            </a:prstGeom>
            <a:solidFill>
              <a:schemeClr val="tx1"/>
            </a:solidFill>
            <a:ln w="9525">
              <a:noFill/>
              <a:miter lim="800000"/>
              <a:headEnd/>
              <a:tailEnd/>
            </a:ln>
            <a:effectLst/>
          </p:spPr>
          <p:txBody>
            <a:bodyPr wrap="none" anchor="ctr">
              <a:prstTxWarp prst="textNoShape">
                <a:avLst/>
              </a:prstTxWarp>
            </a:bodyPr>
            <a:lstStyle/>
            <a:p>
              <a:endParaRPr lang="en-US" dirty="0"/>
            </a:p>
          </p:txBody>
        </p:sp>
        <p:sp>
          <p:nvSpPr>
            <p:cNvPr id="252940" name="Line 12"/>
            <p:cNvSpPr>
              <a:spLocks noChangeShapeType="1"/>
            </p:cNvSpPr>
            <p:nvPr/>
          </p:nvSpPr>
          <p:spPr bwMode="auto">
            <a:xfrm>
              <a:off x="257" y="3211"/>
              <a:ext cx="5503" cy="0"/>
            </a:xfrm>
            <a:prstGeom prst="line">
              <a:avLst/>
            </a:prstGeom>
            <a:noFill/>
            <a:ln w="50800">
              <a:solidFill>
                <a:srgbClr val="FF0000"/>
              </a:solidFill>
              <a:prstDash val="dash"/>
              <a:round/>
              <a:headEnd/>
              <a:tailEnd/>
            </a:ln>
            <a:effectLst/>
          </p:spPr>
          <p:txBody>
            <a:bodyPr>
              <a:prstTxWarp prst="textNoShape">
                <a:avLst/>
              </a:prstTxWarp>
            </a:bodyPr>
            <a:lstStyle/>
            <a:p>
              <a:endParaRPr lang="en-US" dirty="0"/>
            </a:p>
          </p:txBody>
        </p:sp>
        <p:sp>
          <p:nvSpPr>
            <p:cNvPr id="252941" name="Line 13"/>
            <p:cNvSpPr>
              <a:spLocks noChangeShapeType="1"/>
            </p:cNvSpPr>
            <p:nvPr/>
          </p:nvSpPr>
          <p:spPr bwMode="auto">
            <a:xfrm rot="1603393" flipH="1">
              <a:off x="170" y="2893"/>
              <a:ext cx="1273" cy="637"/>
            </a:xfrm>
            <a:prstGeom prst="line">
              <a:avLst/>
            </a:prstGeom>
            <a:noFill/>
            <a:ln w="50800">
              <a:solidFill>
                <a:srgbClr val="FF0000"/>
              </a:solidFill>
              <a:round/>
              <a:headEnd/>
              <a:tailEnd type="triangle" w="med" len="med"/>
            </a:ln>
            <a:effectLst/>
          </p:spPr>
          <p:txBody>
            <a:bodyPr>
              <a:prstTxWarp prst="textNoShape">
                <a:avLst/>
              </a:prstTxWarp>
            </a:bodyPr>
            <a:lstStyle/>
            <a:p>
              <a:endParaRPr lang="en-US" dirty="0"/>
            </a:p>
          </p:txBody>
        </p:sp>
        <p:sp>
          <p:nvSpPr>
            <p:cNvPr id="252942" name="Text Box 14"/>
            <p:cNvSpPr txBox="1">
              <a:spLocks noChangeArrowheads="1"/>
            </p:cNvSpPr>
            <p:nvPr/>
          </p:nvSpPr>
          <p:spPr bwMode="auto">
            <a:xfrm>
              <a:off x="384" y="3355"/>
              <a:ext cx="294"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b="1" dirty="0">
                  <a:solidFill>
                    <a:srgbClr val="FF0000"/>
                  </a:solidFill>
                  <a:latin typeface="Arial" pitchFamily="34" charset="0"/>
                  <a:cs typeface="Arial" pitchFamily="34" charset="0"/>
                </a:rPr>
                <a:t>0</a:t>
              </a:r>
              <a:r>
                <a:rPr lang="en-US" b="1" dirty="0">
                  <a:solidFill>
                    <a:srgbClr val="FF0000"/>
                  </a:solidFill>
                  <a:latin typeface="Arial" pitchFamily="34" charset="0"/>
                  <a:ea typeface="Arial" charset="0"/>
                  <a:cs typeface="Arial" pitchFamily="34" charset="0"/>
                </a:rPr>
                <a:t>°</a:t>
              </a:r>
              <a:r>
                <a:rPr lang="en-US" b="1" dirty="0">
                  <a:solidFill>
                    <a:schemeClr val="bg1"/>
                  </a:solidFill>
                  <a:latin typeface="Arial" pitchFamily="34" charset="0"/>
                  <a:cs typeface="Arial" pitchFamily="34" charset="0"/>
                </a:rPr>
                <a:t> </a:t>
              </a:r>
            </a:p>
          </p:txBody>
        </p:sp>
      </p:grpSp>
      <p:grpSp>
        <p:nvGrpSpPr>
          <p:cNvPr id="3" name="Group 15"/>
          <p:cNvGrpSpPr>
            <a:grpSpLocks/>
          </p:cNvGrpSpPr>
          <p:nvPr/>
        </p:nvGrpSpPr>
        <p:grpSpPr bwMode="auto">
          <a:xfrm>
            <a:off x="69850" y="3271851"/>
            <a:ext cx="9067800" cy="1895475"/>
            <a:chOff x="140" y="964"/>
            <a:chExt cx="5712" cy="1194"/>
          </a:xfrm>
        </p:grpSpPr>
        <p:sp>
          <p:nvSpPr>
            <p:cNvPr id="252944" name="Rectangle 16"/>
            <p:cNvSpPr>
              <a:spLocks noChangeAspect="1" noChangeArrowheads="1"/>
            </p:cNvSpPr>
            <p:nvPr/>
          </p:nvSpPr>
          <p:spPr bwMode="auto">
            <a:xfrm>
              <a:off x="3839" y="1010"/>
              <a:ext cx="692" cy="554"/>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p>
          </p:txBody>
        </p:sp>
        <p:cxnSp>
          <p:nvCxnSpPr>
            <p:cNvPr id="252945" name="AutoShape 17"/>
            <p:cNvCxnSpPr>
              <a:cxnSpLocks noChangeAspect="1" noChangeShapeType="1"/>
            </p:cNvCxnSpPr>
            <p:nvPr/>
          </p:nvCxnSpPr>
          <p:spPr bwMode="auto">
            <a:xfrm>
              <a:off x="4531" y="1389"/>
              <a:ext cx="1061" cy="692"/>
            </a:xfrm>
            <a:prstGeom prst="curvedConnector3">
              <a:avLst>
                <a:gd name="adj1" fmla="val 50000"/>
              </a:avLst>
            </a:prstGeom>
            <a:noFill/>
            <a:ln w="127000">
              <a:solidFill>
                <a:srgbClr val="993366"/>
              </a:solidFill>
              <a:round/>
              <a:headEnd/>
              <a:tailEnd/>
            </a:ln>
            <a:effectLst/>
          </p:spPr>
        </p:cxnSp>
        <p:sp>
          <p:nvSpPr>
            <p:cNvPr id="252946" name="Rectangle 18"/>
            <p:cNvSpPr>
              <a:spLocks noChangeAspect="1" noChangeArrowheads="1"/>
            </p:cNvSpPr>
            <p:nvPr/>
          </p:nvSpPr>
          <p:spPr bwMode="auto">
            <a:xfrm>
              <a:off x="1494" y="1195"/>
              <a:ext cx="2261" cy="184"/>
            </a:xfrm>
            <a:prstGeom prst="rect">
              <a:avLst/>
            </a:prstGeom>
            <a:gradFill rotWithShape="0">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prstTxWarp prst="textNoShape">
                <a:avLst/>
              </a:prstTxWarp>
            </a:bodyPr>
            <a:lstStyle/>
            <a:p>
              <a:endParaRPr lang="en-US" dirty="0"/>
            </a:p>
          </p:txBody>
        </p:sp>
        <p:sp>
          <p:nvSpPr>
            <p:cNvPr id="252947" name="Rectangle 19"/>
            <p:cNvSpPr>
              <a:spLocks noChangeAspect="1" noChangeArrowheads="1"/>
            </p:cNvSpPr>
            <p:nvPr/>
          </p:nvSpPr>
          <p:spPr bwMode="auto">
            <a:xfrm>
              <a:off x="3700" y="1102"/>
              <a:ext cx="139" cy="369"/>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p>
          </p:txBody>
        </p:sp>
        <p:sp useBgFill="1">
          <p:nvSpPr>
            <p:cNvPr id="252948" name="Rectangle 20"/>
            <p:cNvSpPr>
              <a:spLocks noChangeArrowheads="1"/>
            </p:cNvSpPr>
            <p:nvPr/>
          </p:nvSpPr>
          <p:spPr bwMode="auto">
            <a:xfrm rot="-1721169">
              <a:off x="1452" y="1148"/>
              <a:ext cx="100" cy="288"/>
            </a:xfrm>
            <a:prstGeom prst="rect">
              <a:avLst/>
            </a:prstGeom>
            <a:ln w="9525">
              <a:noFill/>
              <a:miter lim="800000"/>
              <a:headEnd/>
              <a:tailEnd/>
            </a:ln>
            <a:effectLst/>
          </p:spPr>
          <p:txBody>
            <a:bodyPr wrap="none" anchor="ctr">
              <a:prstTxWarp prst="textNoShape">
                <a:avLst/>
              </a:prstTxWarp>
            </a:bodyPr>
            <a:lstStyle/>
            <a:p>
              <a:endParaRPr lang="en-US" dirty="0"/>
            </a:p>
          </p:txBody>
        </p:sp>
        <p:sp>
          <p:nvSpPr>
            <p:cNvPr id="252949" name="AutoShape 21"/>
            <p:cNvSpPr>
              <a:spLocks noChangeArrowheads="1"/>
            </p:cNvSpPr>
            <p:nvPr/>
          </p:nvSpPr>
          <p:spPr bwMode="auto">
            <a:xfrm rot="3960090">
              <a:off x="402" y="913"/>
              <a:ext cx="1194" cy="1296"/>
            </a:xfrm>
            <a:prstGeom prst="triangle">
              <a:avLst>
                <a:gd name="adj" fmla="val 50000"/>
              </a:avLst>
            </a:prstGeom>
            <a:solidFill>
              <a:schemeClr val="tx1"/>
            </a:solidFill>
            <a:ln w="9525">
              <a:noFill/>
              <a:miter lim="800000"/>
              <a:headEnd/>
              <a:tailEnd/>
            </a:ln>
            <a:effectLst/>
          </p:spPr>
          <p:txBody>
            <a:bodyPr wrap="none" anchor="ctr">
              <a:prstTxWarp prst="textNoShape">
                <a:avLst/>
              </a:prstTxWarp>
            </a:bodyPr>
            <a:lstStyle/>
            <a:p>
              <a:endParaRPr lang="en-US" dirty="0"/>
            </a:p>
          </p:txBody>
        </p:sp>
        <p:sp>
          <p:nvSpPr>
            <p:cNvPr id="252950" name="Line 22"/>
            <p:cNvSpPr>
              <a:spLocks noChangeShapeType="1"/>
            </p:cNvSpPr>
            <p:nvPr/>
          </p:nvSpPr>
          <p:spPr bwMode="auto">
            <a:xfrm>
              <a:off x="140" y="1287"/>
              <a:ext cx="5712" cy="0"/>
            </a:xfrm>
            <a:prstGeom prst="line">
              <a:avLst/>
            </a:prstGeom>
            <a:noFill/>
            <a:ln w="50800">
              <a:solidFill>
                <a:srgbClr val="FF0000"/>
              </a:solidFill>
              <a:prstDash val="dash"/>
              <a:round/>
              <a:headEnd/>
              <a:tailEnd/>
            </a:ln>
            <a:effectLst/>
          </p:spPr>
          <p:txBody>
            <a:bodyPr>
              <a:prstTxWarp prst="textNoShape">
                <a:avLst/>
              </a:prstTxWarp>
            </a:bodyPr>
            <a:lstStyle/>
            <a:p>
              <a:endParaRPr lang="en-US" dirty="0"/>
            </a:p>
          </p:txBody>
        </p:sp>
        <p:sp>
          <p:nvSpPr>
            <p:cNvPr id="252951" name="Line 23"/>
            <p:cNvSpPr>
              <a:spLocks noChangeShapeType="1"/>
            </p:cNvSpPr>
            <p:nvPr/>
          </p:nvSpPr>
          <p:spPr bwMode="auto">
            <a:xfrm rot="110168" flipH="1">
              <a:off x="260" y="1267"/>
              <a:ext cx="1344" cy="672"/>
            </a:xfrm>
            <a:prstGeom prst="line">
              <a:avLst/>
            </a:prstGeom>
            <a:noFill/>
            <a:ln w="50800">
              <a:solidFill>
                <a:srgbClr val="FF0000"/>
              </a:solidFill>
              <a:round/>
              <a:headEnd/>
              <a:tailEnd type="triangle" w="med" len="med"/>
            </a:ln>
            <a:effectLst/>
          </p:spPr>
          <p:txBody>
            <a:bodyPr>
              <a:prstTxWarp prst="textNoShape">
                <a:avLst/>
              </a:prstTxWarp>
            </a:bodyPr>
            <a:lstStyle/>
            <a:p>
              <a:endParaRPr lang="en-US" dirty="0"/>
            </a:p>
          </p:txBody>
        </p:sp>
        <p:sp>
          <p:nvSpPr>
            <p:cNvPr id="252952" name="Text Box 24"/>
            <p:cNvSpPr txBox="1">
              <a:spLocks noChangeArrowheads="1"/>
            </p:cNvSpPr>
            <p:nvPr/>
          </p:nvSpPr>
          <p:spPr bwMode="auto">
            <a:xfrm>
              <a:off x="384" y="1440"/>
              <a:ext cx="374"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b="1" dirty="0">
                  <a:solidFill>
                    <a:srgbClr val="FF0000"/>
                  </a:solidFill>
                  <a:latin typeface="Arial" pitchFamily="34" charset="0"/>
                  <a:cs typeface="Arial" pitchFamily="34" charset="0"/>
                </a:rPr>
                <a:t>30</a:t>
              </a:r>
              <a:r>
                <a:rPr lang="en-US" b="1" dirty="0">
                  <a:solidFill>
                    <a:srgbClr val="FF0000"/>
                  </a:solidFill>
                  <a:latin typeface="Arial" pitchFamily="34" charset="0"/>
                  <a:ea typeface="Arial" charset="0"/>
                  <a:cs typeface="Arial" pitchFamily="34" charset="0"/>
                </a:rPr>
                <a:t>°</a:t>
              </a:r>
              <a:r>
                <a:rPr lang="en-US" b="1" dirty="0">
                  <a:solidFill>
                    <a:schemeClr val="bg1"/>
                  </a:solidFill>
                  <a:latin typeface="Arial" pitchFamily="34" charset="0"/>
                  <a:cs typeface="Arial" pitchFamily="34" charset="0"/>
                </a:rPr>
                <a:t> </a:t>
              </a:r>
            </a:p>
          </p:txBody>
        </p:sp>
      </p:grpSp>
      <p:sp>
        <p:nvSpPr>
          <p:cNvPr id="252955" name="Rectangle 27"/>
          <p:cNvSpPr>
            <a:spLocks noRot="1" noChangeArrowheads="1"/>
          </p:cNvSpPr>
          <p:nvPr/>
        </p:nvSpPr>
        <p:spPr bwMode="auto">
          <a:xfrm>
            <a:off x="2330376" y="4102014"/>
            <a:ext cx="4194175" cy="2133600"/>
          </a:xfrm>
          <a:prstGeom prst="rect">
            <a:avLst/>
          </a:prstGeom>
          <a:noFill/>
          <a:ln w="9525">
            <a:noFill/>
            <a:miter lim="800000"/>
            <a:headEnd/>
            <a:tailEnd/>
          </a:ln>
          <a:effectLst/>
        </p:spPr>
        <p:txBody>
          <a:bodyPr>
            <a:prstTxWarp prst="textNoShape">
              <a:avLst/>
            </a:prstTxWarp>
          </a:bodyPr>
          <a:lstStyle/>
          <a:p>
            <a:pPr eaLnBrk="1" hangingPunct="1">
              <a:buClr>
                <a:schemeClr val="bg1"/>
              </a:buClr>
              <a:buSzPct val="80000"/>
            </a:pPr>
            <a:r>
              <a:rPr lang="en-US" sz="2800" dirty="0">
                <a:latin typeface="Arial" pitchFamily="34" charset="0"/>
                <a:cs typeface="Arial" pitchFamily="34" charset="0"/>
              </a:rPr>
              <a:t>Fore-oblique Lens</a:t>
            </a:r>
          </a:p>
          <a:p>
            <a:pPr marL="914400" lvl="1" indent="-457200" eaLnBrk="1" hangingPunct="1">
              <a:buClr>
                <a:schemeClr val="bg1"/>
              </a:buClr>
              <a:buSzPct val="120000"/>
              <a:buFont typeface="Arial" pitchFamily="34" charset="0"/>
              <a:buChar char="•"/>
            </a:pPr>
            <a:r>
              <a:rPr lang="en-US" sz="2400" dirty="0">
                <a:latin typeface="Arial" pitchFamily="34" charset="0"/>
                <a:ea typeface="ＭＳ Ｐゴシック" charset="-128"/>
                <a:cs typeface="Arial" pitchFamily="34" charset="0"/>
              </a:rPr>
              <a:t>12</a:t>
            </a:r>
            <a:r>
              <a:rPr lang="en-US" sz="2400" dirty="0">
                <a:latin typeface="Arial" pitchFamily="34" charset="0"/>
                <a:ea typeface="Arial" charset="0"/>
                <a:cs typeface="Arial" pitchFamily="34" charset="0"/>
              </a:rPr>
              <a:t>º</a:t>
            </a:r>
            <a:endParaRPr lang="en-US" sz="2400" dirty="0">
              <a:latin typeface="Arial" pitchFamily="34" charset="0"/>
              <a:ea typeface="ＭＳ Ｐゴシック" charset="-128"/>
              <a:cs typeface="Arial" pitchFamily="34" charset="0"/>
            </a:endParaRPr>
          </a:p>
          <a:p>
            <a:pPr marL="914400" lvl="1" indent="-457200" eaLnBrk="1" hangingPunct="1">
              <a:buClr>
                <a:schemeClr val="bg1"/>
              </a:buClr>
              <a:buSzPct val="120000"/>
              <a:buFont typeface="Arial" pitchFamily="34" charset="0"/>
              <a:buChar char="•"/>
            </a:pPr>
            <a:r>
              <a:rPr lang="en-US" sz="2400" dirty="0">
                <a:latin typeface="Arial" pitchFamily="34" charset="0"/>
                <a:ea typeface="Arial" charset="0"/>
                <a:cs typeface="Arial" pitchFamily="34" charset="0"/>
              </a:rPr>
              <a:t>25º </a:t>
            </a:r>
          </a:p>
          <a:p>
            <a:pPr marL="914400" lvl="1" indent="-457200" eaLnBrk="1" hangingPunct="1">
              <a:buClr>
                <a:schemeClr val="bg1"/>
              </a:buClr>
              <a:buSzPct val="120000"/>
              <a:buFont typeface="Arial" pitchFamily="34" charset="0"/>
              <a:buChar char="•"/>
            </a:pPr>
            <a:r>
              <a:rPr lang="en-US" sz="2400" dirty="0" smtClean="0">
                <a:latin typeface="Arial" pitchFamily="34" charset="0"/>
                <a:ea typeface="Arial" charset="0"/>
                <a:cs typeface="Arial" pitchFamily="34" charset="0"/>
              </a:rPr>
              <a:t>30º</a:t>
            </a:r>
            <a:endParaRPr lang="en-US" sz="2400" dirty="0">
              <a:latin typeface="Arial" pitchFamily="34" charset="0"/>
              <a:ea typeface="Arial" charset="0"/>
              <a:cs typeface="Arial" pitchFamily="34" charset="0"/>
            </a:endParaRPr>
          </a:p>
        </p:txBody>
      </p:sp>
      <p:sp>
        <p:nvSpPr>
          <p:cNvPr id="252956" name="Rectangle 28"/>
          <p:cNvSpPr>
            <a:spLocks noRot="1" noChangeArrowheads="1"/>
          </p:cNvSpPr>
          <p:nvPr/>
        </p:nvSpPr>
        <p:spPr bwMode="auto">
          <a:xfrm>
            <a:off x="2330376" y="1071944"/>
            <a:ext cx="1794669" cy="1296988"/>
          </a:xfrm>
          <a:prstGeom prst="rect">
            <a:avLst/>
          </a:prstGeom>
          <a:noFill/>
          <a:ln w="9525">
            <a:noFill/>
            <a:miter lim="800000"/>
            <a:headEnd/>
            <a:tailEnd/>
          </a:ln>
          <a:effectLst/>
        </p:spPr>
        <p:txBody>
          <a:bodyPr>
            <a:prstTxWarp prst="textNoShape">
              <a:avLst/>
            </a:prstTxWarp>
          </a:bodyPr>
          <a:lstStyle/>
          <a:p>
            <a:pPr eaLnBrk="1" hangingPunct="1">
              <a:buClr>
                <a:schemeClr val="hlink"/>
              </a:buClr>
              <a:buSzPct val="80000"/>
            </a:pPr>
            <a:r>
              <a:rPr lang="en-US" sz="2800" dirty="0">
                <a:latin typeface="Arial" pitchFamily="34" charset="0"/>
                <a:cs typeface="Arial" pitchFamily="34" charset="0"/>
              </a:rPr>
              <a:t>Lens</a:t>
            </a:r>
          </a:p>
          <a:p>
            <a:pPr marL="914400" lvl="1" indent="-457200">
              <a:buClr>
                <a:schemeClr val="bg1"/>
              </a:buClr>
              <a:buSzPct val="120000"/>
              <a:buFont typeface="Arial" pitchFamily="34" charset="0"/>
              <a:buChar char="•"/>
            </a:pPr>
            <a:r>
              <a:rPr lang="en-US" sz="2400" dirty="0">
                <a:latin typeface="Arial" pitchFamily="34" charset="0"/>
                <a:ea typeface="ＭＳ Ｐゴシック" charset="-128"/>
                <a:cs typeface="Arial" pitchFamily="34" charset="0"/>
              </a:rPr>
              <a:t>0º</a:t>
            </a:r>
          </a:p>
        </p:txBody>
      </p:sp>
      <p:sp>
        <p:nvSpPr>
          <p:cNvPr id="25" name="Title 1"/>
          <p:cNvSpPr>
            <a:spLocks noGrp="1"/>
          </p:cNvSpPr>
          <p:nvPr>
            <p:ph type="title"/>
          </p:nvPr>
        </p:nvSpPr>
        <p:spPr/>
        <p:txBody>
          <a:bodyPr>
            <a:normAutofit fontScale="90000"/>
          </a:bodyPr>
          <a:lstStyle/>
          <a:p>
            <a:r>
              <a:rPr lang="en-US" dirty="0" smtClean="0"/>
              <a:t>Fore-oblique Hysteroscopic Lens</a:t>
            </a:r>
            <a:br>
              <a:rPr lang="en-US" dirty="0" smtClean="0"/>
            </a:br>
            <a:endParaRPr lang="en-US" dirty="0"/>
          </a:p>
        </p:txBody>
      </p:sp>
    </p:spTree>
    <p:extLst>
      <p:ext uri="{BB962C8B-B14F-4D97-AF65-F5344CB8AC3E}">
        <p14:creationId xmlns:p14="http://schemas.microsoft.com/office/powerpoint/2010/main" val="107100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206375" y="0"/>
            <a:ext cx="8767763" cy="4857752"/>
            <a:chOff x="206375" y="0"/>
            <a:chExt cx="8767763" cy="4857752"/>
          </a:xfrm>
        </p:grpSpPr>
        <p:grpSp>
          <p:nvGrpSpPr>
            <p:cNvPr id="3" name="Group 26"/>
            <p:cNvGrpSpPr>
              <a:grpSpLocks/>
            </p:cNvGrpSpPr>
            <p:nvPr/>
          </p:nvGrpSpPr>
          <p:grpSpPr bwMode="auto">
            <a:xfrm>
              <a:off x="206375" y="0"/>
              <a:ext cx="8767763" cy="4857752"/>
              <a:chOff x="182" y="528"/>
              <a:chExt cx="5523" cy="3060"/>
            </a:xfrm>
          </p:grpSpPr>
          <p:cxnSp>
            <p:nvCxnSpPr>
              <p:cNvPr id="108571" name="AutoShape 27"/>
              <p:cNvCxnSpPr>
                <a:cxnSpLocks noChangeAspect="1" noChangeShapeType="1"/>
              </p:cNvCxnSpPr>
              <p:nvPr/>
            </p:nvCxnSpPr>
            <p:spPr bwMode="auto">
              <a:xfrm rot="5400000">
                <a:off x="3169" y="990"/>
                <a:ext cx="1569" cy="646"/>
              </a:xfrm>
              <a:prstGeom prst="curvedConnector3">
                <a:avLst>
                  <a:gd name="adj1" fmla="val 50000"/>
                </a:avLst>
              </a:prstGeom>
              <a:noFill/>
              <a:ln w="200025">
                <a:solidFill>
                  <a:srgbClr val="C0C0C0"/>
                </a:solidFill>
                <a:round/>
                <a:headEnd/>
                <a:tailEnd/>
              </a:ln>
              <a:effectLst/>
            </p:spPr>
          </p:cxnSp>
          <p:sp>
            <p:nvSpPr>
              <p:cNvPr id="108572" name="Rectangle 28"/>
              <p:cNvSpPr>
                <a:spLocks noChangeAspect="1" noChangeArrowheads="1"/>
              </p:cNvSpPr>
              <p:nvPr/>
            </p:nvSpPr>
            <p:spPr bwMode="auto">
              <a:xfrm>
                <a:off x="3952" y="2193"/>
                <a:ext cx="692" cy="554"/>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108573" name="Rectangle 29"/>
              <p:cNvSpPr>
                <a:spLocks noChangeAspect="1" noChangeArrowheads="1"/>
              </p:cNvSpPr>
              <p:nvPr/>
            </p:nvSpPr>
            <p:spPr bwMode="auto">
              <a:xfrm>
                <a:off x="3538" y="2092"/>
                <a:ext cx="185" cy="277"/>
              </a:xfrm>
              <a:prstGeom prst="rect">
                <a:avLst/>
              </a:prstGeom>
              <a:gradFill rotWithShape="0">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108574" name="AutoShape 30"/>
              <p:cNvSpPr>
                <a:spLocks noChangeAspect="1" noChangeArrowheads="1"/>
              </p:cNvSpPr>
              <p:nvPr/>
            </p:nvSpPr>
            <p:spPr bwMode="auto">
              <a:xfrm rot="13955341">
                <a:off x="587" y="2368"/>
                <a:ext cx="575" cy="1385"/>
              </a:xfrm>
              <a:prstGeom prst="flowChartManualOperation">
                <a:avLst/>
              </a:prstGeom>
              <a:solidFill>
                <a:schemeClr val="tx1"/>
              </a:soli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108575" name="Text Box 31"/>
              <p:cNvSpPr txBox="1">
                <a:spLocks noChangeAspect="1" noChangeArrowheads="1"/>
              </p:cNvSpPr>
              <p:nvPr/>
            </p:nvSpPr>
            <p:spPr bwMode="auto">
              <a:xfrm>
                <a:off x="333" y="3065"/>
                <a:ext cx="431" cy="523"/>
              </a:xfrm>
              <a:prstGeom prst="rect">
                <a:avLst/>
              </a:prstGeom>
              <a:noFill/>
              <a:ln w="9525">
                <a:noFill/>
                <a:miter lim="800000"/>
                <a:headEnd/>
                <a:tailEnd/>
              </a:ln>
              <a:effectLst/>
            </p:spPr>
            <p:txBody>
              <a:bodyPr wrap="square">
                <a:prstTxWarp prst="textNoShape">
                  <a:avLst/>
                </a:prstTxWarp>
                <a:spAutoFit/>
              </a:bodyPr>
              <a:lstStyle/>
              <a:p>
                <a:pPr algn="ctr" eaLnBrk="1" hangingPunct="1"/>
                <a:r>
                  <a:rPr lang="en-US" sz="1600" b="1" dirty="0">
                    <a:latin typeface="Arial" pitchFamily="34" charset="0"/>
                    <a:cs typeface="Arial" pitchFamily="34" charset="0"/>
                  </a:rPr>
                  <a:t>Field</a:t>
                </a:r>
              </a:p>
              <a:p>
                <a:pPr algn="ctr" eaLnBrk="1" hangingPunct="1"/>
                <a:r>
                  <a:rPr lang="en-US" sz="1600" b="1" dirty="0">
                    <a:latin typeface="Arial" pitchFamily="34" charset="0"/>
                    <a:cs typeface="Arial" pitchFamily="34" charset="0"/>
                  </a:rPr>
                  <a:t>of</a:t>
                </a:r>
              </a:p>
              <a:p>
                <a:pPr algn="ctr" eaLnBrk="1" hangingPunct="1"/>
                <a:r>
                  <a:rPr lang="en-US" sz="1600" b="1" dirty="0">
                    <a:latin typeface="Arial" pitchFamily="34" charset="0"/>
                    <a:cs typeface="Arial" pitchFamily="34" charset="0"/>
                  </a:rPr>
                  <a:t>View</a:t>
                </a:r>
              </a:p>
            </p:txBody>
          </p:sp>
          <p:cxnSp>
            <p:nvCxnSpPr>
              <p:cNvPr id="108576" name="AutoShape 32"/>
              <p:cNvCxnSpPr>
                <a:cxnSpLocks noChangeAspect="1" noChangeShapeType="1"/>
              </p:cNvCxnSpPr>
              <p:nvPr/>
            </p:nvCxnSpPr>
            <p:spPr bwMode="auto">
              <a:xfrm>
                <a:off x="4644" y="2657"/>
                <a:ext cx="1061" cy="692"/>
              </a:xfrm>
              <a:prstGeom prst="curvedConnector3">
                <a:avLst>
                  <a:gd name="adj1" fmla="val 50000"/>
                </a:avLst>
              </a:prstGeom>
              <a:noFill/>
              <a:ln w="127000">
                <a:solidFill>
                  <a:srgbClr val="993366"/>
                </a:solidFill>
                <a:round/>
                <a:headEnd/>
                <a:tailEnd/>
              </a:ln>
              <a:effectLst/>
            </p:spPr>
          </p:cxnSp>
          <p:sp>
            <p:nvSpPr>
              <p:cNvPr id="108579" name="Rectangle 35"/>
              <p:cNvSpPr>
                <a:spLocks noChangeAspect="1" noChangeArrowheads="1"/>
              </p:cNvSpPr>
              <p:nvPr/>
            </p:nvSpPr>
            <p:spPr bwMode="auto">
              <a:xfrm>
                <a:off x="3824" y="2302"/>
                <a:ext cx="139" cy="369"/>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grpSp>
        <p:grpSp>
          <p:nvGrpSpPr>
            <p:cNvPr id="4" name="Group 28"/>
            <p:cNvGrpSpPr/>
            <p:nvPr/>
          </p:nvGrpSpPr>
          <p:grpSpPr>
            <a:xfrm>
              <a:off x="2355849" y="2846919"/>
              <a:ext cx="3656013" cy="556684"/>
              <a:chOff x="2152650" y="4108450"/>
              <a:chExt cx="3656013" cy="457200"/>
            </a:xfrm>
          </p:grpSpPr>
          <p:sp>
            <p:nvSpPr>
              <p:cNvPr id="27" name="Rectangle 18"/>
              <p:cNvSpPr>
                <a:spLocks noChangeAspect="1" noChangeArrowheads="1"/>
              </p:cNvSpPr>
              <p:nvPr/>
            </p:nvSpPr>
            <p:spPr bwMode="auto">
              <a:xfrm>
                <a:off x="2219325" y="4164013"/>
                <a:ext cx="3589338" cy="292100"/>
              </a:xfrm>
              <a:prstGeom prst="rect">
                <a:avLst/>
              </a:prstGeom>
              <a:gradFill rotWithShape="0">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useBgFill="1">
            <p:nvSpPr>
              <p:cNvPr id="28" name="Rectangle 20"/>
              <p:cNvSpPr>
                <a:spLocks noChangeArrowheads="1"/>
              </p:cNvSpPr>
              <p:nvPr/>
            </p:nvSpPr>
            <p:spPr bwMode="auto">
              <a:xfrm rot="19878831">
                <a:off x="2152650" y="4108450"/>
                <a:ext cx="158750" cy="457200"/>
              </a:xfrm>
              <a:prstGeom prst="rect">
                <a:avLst/>
              </a:prstGeom>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grpSp>
      </p:grpSp>
      <p:sp>
        <p:nvSpPr>
          <p:cNvPr id="47" name="Text Box 49"/>
          <p:cNvSpPr txBox="1">
            <a:spLocks noChangeArrowheads="1"/>
          </p:cNvSpPr>
          <p:nvPr/>
        </p:nvSpPr>
        <p:spPr bwMode="auto">
          <a:xfrm>
            <a:off x="2908023" y="217488"/>
            <a:ext cx="3110467" cy="707886"/>
          </a:xfrm>
          <a:prstGeom prst="rect">
            <a:avLst/>
          </a:prstGeom>
          <a:noFill/>
          <a:ln w="9525">
            <a:noFill/>
            <a:miter lim="800000"/>
            <a:headEnd type="none" w="sm" len="sm"/>
            <a:tailEnd type="none" w="sm" len="sm"/>
          </a:ln>
          <a:effectLst/>
        </p:spPr>
        <p:txBody>
          <a:bodyPr wrap="none">
            <a:prstTxWarp prst="textNoShape">
              <a:avLst/>
            </a:prstTxWarp>
            <a:spAutoFit/>
          </a:bodyPr>
          <a:lstStyle/>
          <a:p>
            <a:pPr algn="ctr"/>
            <a:r>
              <a:rPr lang="en-US" sz="4000" dirty="0">
                <a:latin typeface="Arial" pitchFamily="34" charset="0"/>
                <a:cs typeface="Arial" pitchFamily="34" charset="0"/>
              </a:rPr>
              <a:t>Field of View</a:t>
            </a:r>
          </a:p>
        </p:txBody>
      </p:sp>
      <p:sp>
        <p:nvSpPr>
          <p:cNvPr id="48" name="Text Box 49"/>
          <p:cNvSpPr txBox="1">
            <a:spLocks noChangeArrowheads="1"/>
          </p:cNvSpPr>
          <p:nvPr/>
        </p:nvSpPr>
        <p:spPr bwMode="auto">
          <a:xfrm>
            <a:off x="1193688" y="5729468"/>
            <a:ext cx="6810077" cy="954107"/>
          </a:xfrm>
          <a:prstGeom prst="rect">
            <a:avLst/>
          </a:prstGeom>
          <a:noFill/>
          <a:ln w="9525">
            <a:noFill/>
            <a:miter lim="800000"/>
            <a:headEnd type="none" w="sm" len="sm"/>
            <a:tailEnd type="none" w="sm" len="sm"/>
          </a:ln>
          <a:effectLst/>
        </p:spPr>
        <p:txBody>
          <a:bodyPr wrap="square">
            <a:prstTxWarp prst="textNoShape">
              <a:avLst/>
            </a:prstTxWarp>
            <a:spAutoFit/>
          </a:bodyPr>
          <a:lstStyle/>
          <a:p>
            <a:pPr algn="ctr"/>
            <a:r>
              <a:rPr lang="en-US" sz="2800" dirty="0" smtClean="0">
                <a:latin typeface="Arial" pitchFamily="34" charset="0"/>
                <a:cs typeface="Arial" pitchFamily="34" charset="0"/>
              </a:rPr>
              <a:t>Lens – Light Post Relationship</a:t>
            </a:r>
          </a:p>
          <a:p>
            <a:pPr algn="ctr"/>
            <a:r>
              <a:rPr lang="en-US" sz="2800" dirty="0" smtClean="0">
                <a:latin typeface="Arial" pitchFamily="34" charset="0"/>
                <a:cs typeface="Arial" pitchFamily="34" charset="0"/>
              </a:rPr>
              <a:t>Light post </a:t>
            </a:r>
            <a:r>
              <a:rPr lang="en-US" sz="2800" u="sng" dirty="0" smtClean="0">
                <a:latin typeface="Arial" pitchFamily="34" charset="0"/>
                <a:cs typeface="Arial" pitchFamily="34" charset="0"/>
              </a:rPr>
              <a:t>down</a:t>
            </a:r>
            <a:r>
              <a:rPr lang="en-US" sz="2800" dirty="0" smtClean="0">
                <a:latin typeface="Arial" pitchFamily="34" charset="0"/>
                <a:cs typeface="Arial" pitchFamily="34" charset="0"/>
              </a:rPr>
              <a:t>, field of view </a:t>
            </a:r>
            <a:r>
              <a:rPr lang="en-US" sz="2800" u="sng" dirty="0" smtClean="0">
                <a:latin typeface="Arial" pitchFamily="34" charset="0"/>
                <a:cs typeface="Arial" pitchFamily="34" charset="0"/>
              </a:rPr>
              <a:t>up</a:t>
            </a:r>
            <a:endParaRPr lang="en-US" sz="2800" u="sng" dirty="0">
              <a:latin typeface="Arial" pitchFamily="34" charset="0"/>
              <a:cs typeface="Arial" pitchFamily="34" charset="0"/>
            </a:endParaRPr>
          </a:p>
        </p:txBody>
      </p:sp>
      <p:sp>
        <p:nvSpPr>
          <p:cNvPr id="21" name="Rectangle 20"/>
          <p:cNvSpPr/>
          <p:nvPr/>
        </p:nvSpPr>
        <p:spPr>
          <a:xfrm>
            <a:off x="0" y="6457890"/>
            <a:ext cx="5844379" cy="400110"/>
          </a:xfrm>
          <a:prstGeom prst="rect">
            <a:avLst/>
          </a:prstGeom>
        </p:spPr>
        <p:txBody>
          <a:bodyPr wrap="square" anchor="b">
            <a:spAutoFit/>
          </a:bodyPr>
          <a:lstStyle/>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35371956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
          <p:cNvGrpSpPr/>
          <p:nvPr/>
        </p:nvGrpSpPr>
        <p:grpSpPr>
          <a:xfrm>
            <a:off x="267759" y="1444625"/>
            <a:ext cx="8715377" cy="4449764"/>
            <a:chOff x="56092" y="995894"/>
            <a:chExt cx="8715377" cy="4449764"/>
          </a:xfrm>
        </p:grpSpPr>
        <p:grpSp>
          <p:nvGrpSpPr>
            <p:cNvPr id="6" name="Group 36"/>
            <p:cNvGrpSpPr>
              <a:grpSpLocks/>
            </p:cNvGrpSpPr>
            <p:nvPr/>
          </p:nvGrpSpPr>
          <p:grpSpPr bwMode="auto">
            <a:xfrm>
              <a:off x="56092" y="995894"/>
              <a:ext cx="8715377" cy="4449764"/>
              <a:chOff x="18" y="1454"/>
              <a:chExt cx="5490" cy="2803"/>
            </a:xfrm>
          </p:grpSpPr>
          <p:cxnSp>
            <p:nvCxnSpPr>
              <p:cNvPr id="37" name="AutoShape 37"/>
              <p:cNvCxnSpPr>
                <a:cxnSpLocks noChangeAspect="1" noChangeShapeType="1"/>
              </p:cNvCxnSpPr>
              <p:nvPr/>
            </p:nvCxnSpPr>
            <p:spPr bwMode="auto">
              <a:xfrm rot="5400000">
                <a:off x="2327" y="3150"/>
                <a:ext cx="1569" cy="646"/>
              </a:xfrm>
              <a:prstGeom prst="curvedConnector3">
                <a:avLst>
                  <a:gd name="adj1" fmla="val 50000"/>
                </a:avLst>
              </a:prstGeom>
              <a:noFill/>
              <a:ln w="200025">
                <a:solidFill>
                  <a:srgbClr val="C0C0C0"/>
                </a:solidFill>
                <a:round/>
                <a:headEnd/>
                <a:tailEnd/>
              </a:ln>
              <a:effectLst/>
            </p:spPr>
          </p:cxnSp>
          <p:sp>
            <p:nvSpPr>
              <p:cNvPr id="38" name="Rectangle 38"/>
              <p:cNvSpPr>
                <a:spLocks noChangeAspect="1" noChangeArrowheads="1"/>
              </p:cNvSpPr>
              <p:nvPr/>
            </p:nvSpPr>
            <p:spPr bwMode="auto">
              <a:xfrm>
                <a:off x="3755" y="2198"/>
                <a:ext cx="692" cy="554"/>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39" name="Rectangle 39"/>
              <p:cNvSpPr>
                <a:spLocks noChangeAspect="1" noChangeArrowheads="1"/>
              </p:cNvSpPr>
              <p:nvPr/>
            </p:nvSpPr>
            <p:spPr bwMode="auto">
              <a:xfrm>
                <a:off x="3339" y="2603"/>
                <a:ext cx="185" cy="277"/>
              </a:xfrm>
              <a:prstGeom prst="rect">
                <a:avLst/>
              </a:prstGeom>
              <a:gradFill rotWithShape="0">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40" name="AutoShape 40"/>
              <p:cNvSpPr>
                <a:spLocks noChangeAspect="1" noChangeArrowheads="1"/>
              </p:cNvSpPr>
              <p:nvPr/>
            </p:nvSpPr>
            <p:spPr bwMode="auto">
              <a:xfrm rot="18342553">
                <a:off x="396" y="1246"/>
                <a:ext cx="575" cy="1331"/>
              </a:xfrm>
              <a:prstGeom prst="flowChartManualOperation">
                <a:avLst/>
              </a:prstGeom>
              <a:solidFill>
                <a:schemeClr val="tx1"/>
              </a:soli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41" name="Text Box 41"/>
              <p:cNvSpPr txBox="1">
                <a:spLocks noChangeAspect="1" noChangeArrowheads="1"/>
              </p:cNvSpPr>
              <p:nvPr/>
            </p:nvSpPr>
            <p:spPr bwMode="auto">
              <a:xfrm>
                <a:off x="191" y="1454"/>
                <a:ext cx="418" cy="523"/>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600" b="1" dirty="0">
                    <a:solidFill>
                      <a:srgbClr val="0F0401"/>
                    </a:solidFill>
                    <a:latin typeface="Arial" pitchFamily="34" charset="0"/>
                    <a:cs typeface="Arial" pitchFamily="34" charset="0"/>
                  </a:rPr>
                  <a:t>Field</a:t>
                </a:r>
              </a:p>
              <a:p>
                <a:pPr algn="ctr" eaLnBrk="1" hangingPunct="1"/>
                <a:r>
                  <a:rPr lang="en-US" sz="1600" b="1" dirty="0">
                    <a:solidFill>
                      <a:srgbClr val="0F0401"/>
                    </a:solidFill>
                    <a:latin typeface="Arial" pitchFamily="34" charset="0"/>
                    <a:cs typeface="Arial" pitchFamily="34" charset="0"/>
                  </a:rPr>
                  <a:t>of</a:t>
                </a:r>
              </a:p>
              <a:p>
                <a:pPr algn="ctr" eaLnBrk="1" hangingPunct="1"/>
                <a:r>
                  <a:rPr lang="en-US" sz="1600" b="1" dirty="0">
                    <a:solidFill>
                      <a:srgbClr val="0F0401"/>
                    </a:solidFill>
                    <a:latin typeface="Arial" pitchFamily="34" charset="0"/>
                    <a:cs typeface="Arial" pitchFamily="34" charset="0"/>
                  </a:rPr>
                  <a:t>View</a:t>
                </a:r>
              </a:p>
            </p:txBody>
          </p:sp>
          <p:cxnSp>
            <p:nvCxnSpPr>
              <p:cNvPr id="42" name="AutoShape 42"/>
              <p:cNvCxnSpPr>
                <a:cxnSpLocks noChangeAspect="1" noChangeShapeType="1"/>
              </p:cNvCxnSpPr>
              <p:nvPr/>
            </p:nvCxnSpPr>
            <p:spPr bwMode="auto">
              <a:xfrm>
                <a:off x="4447" y="2593"/>
                <a:ext cx="1061" cy="692"/>
              </a:xfrm>
              <a:prstGeom prst="curvedConnector3">
                <a:avLst>
                  <a:gd name="adj1" fmla="val 50000"/>
                </a:avLst>
              </a:prstGeom>
              <a:noFill/>
              <a:ln w="127000">
                <a:solidFill>
                  <a:srgbClr val="993366"/>
                </a:solidFill>
                <a:round/>
                <a:headEnd/>
                <a:tailEnd/>
              </a:ln>
              <a:effectLst/>
            </p:spPr>
          </p:cxnSp>
          <p:sp>
            <p:nvSpPr>
              <p:cNvPr id="43" name="Rectangle 44"/>
              <p:cNvSpPr>
                <a:spLocks noChangeAspect="1" noChangeArrowheads="1"/>
              </p:cNvSpPr>
              <p:nvPr/>
            </p:nvSpPr>
            <p:spPr bwMode="auto">
              <a:xfrm>
                <a:off x="3616" y="2291"/>
                <a:ext cx="139" cy="369"/>
              </a:xfrm>
              <a:prstGeom prst="rect">
                <a:avLst/>
              </a:prstGeom>
              <a:gradFill rotWithShape="0">
                <a:gsLst>
                  <a:gs pos="0">
                    <a:srgbClr val="993366">
                      <a:gamma/>
                      <a:shade val="46275"/>
                      <a:invGamma/>
                    </a:srgbClr>
                  </a:gs>
                  <a:gs pos="50000">
                    <a:srgbClr val="993366"/>
                  </a:gs>
                  <a:gs pos="100000">
                    <a:srgbClr val="9933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grpSp>
        <p:grpSp>
          <p:nvGrpSpPr>
            <p:cNvPr id="7" name="Group 29"/>
            <p:cNvGrpSpPr/>
            <p:nvPr/>
          </p:nvGrpSpPr>
          <p:grpSpPr>
            <a:xfrm flipV="1">
              <a:off x="2118782" y="2319864"/>
              <a:ext cx="3656013" cy="584200"/>
              <a:chOff x="2152650" y="4108452"/>
              <a:chExt cx="3656013" cy="457200"/>
            </a:xfrm>
          </p:grpSpPr>
          <p:sp>
            <p:nvSpPr>
              <p:cNvPr id="35" name="Rectangle 18"/>
              <p:cNvSpPr>
                <a:spLocks noChangeAspect="1" noChangeArrowheads="1"/>
              </p:cNvSpPr>
              <p:nvPr/>
            </p:nvSpPr>
            <p:spPr bwMode="auto">
              <a:xfrm>
                <a:off x="2219325" y="4164013"/>
                <a:ext cx="3589338" cy="292100"/>
              </a:xfrm>
              <a:prstGeom prst="rect">
                <a:avLst/>
              </a:prstGeom>
              <a:gradFill rotWithShape="0">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useBgFill="1">
            <p:nvSpPr>
              <p:cNvPr id="36" name="Rectangle 20"/>
              <p:cNvSpPr>
                <a:spLocks noChangeArrowheads="1"/>
              </p:cNvSpPr>
              <p:nvPr/>
            </p:nvSpPr>
            <p:spPr bwMode="auto">
              <a:xfrm rot="19878831">
                <a:off x="2152650" y="4108452"/>
                <a:ext cx="158750" cy="457200"/>
              </a:xfrm>
              <a:prstGeom prst="rect">
                <a:avLst/>
              </a:prstGeom>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grpSp>
      </p:grpSp>
      <p:grpSp>
        <p:nvGrpSpPr>
          <p:cNvPr id="8" name="Group 46"/>
          <p:cNvGrpSpPr>
            <a:grpSpLocks/>
          </p:cNvGrpSpPr>
          <p:nvPr/>
        </p:nvGrpSpPr>
        <p:grpSpPr bwMode="auto">
          <a:xfrm>
            <a:off x="3928533" y="2235200"/>
            <a:ext cx="1068388" cy="1580091"/>
            <a:chOff x="2924" y="2106"/>
            <a:chExt cx="369" cy="830"/>
          </a:xfrm>
        </p:grpSpPr>
        <p:sp>
          <p:nvSpPr>
            <p:cNvPr id="45" name="AutoShape 47"/>
            <p:cNvSpPr>
              <a:spLocks noChangeAspect="1" noChangeArrowheads="1"/>
            </p:cNvSpPr>
            <p:nvPr/>
          </p:nvSpPr>
          <p:spPr bwMode="auto">
            <a:xfrm flipH="1">
              <a:off x="2924" y="2106"/>
              <a:ext cx="369" cy="231"/>
            </a:xfrm>
            <a:prstGeom prst="curvedDownArrow">
              <a:avLst>
                <a:gd name="adj1" fmla="val 31948"/>
                <a:gd name="adj2" fmla="val 63896"/>
                <a:gd name="adj3" fmla="val 33333"/>
              </a:avLst>
            </a:prstGeom>
            <a:solidFill>
              <a:srgbClr val="FF3300"/>
            </a:soli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sp>
          <p:nvSpPr>
            <p:cNvPr id="46" name="AutoShape 48"/>
            <p:cNvSpPr>
              <a:spLocks noChangeAspect="1" noChangeArrowheads="1"/>
            </p:cNvSpPr>
            <p:nvPr/>
          </p:nvSpPr>
          <p:spPr bwMode="auto">
            <a:xfrm>
              <a:off x="2924" y="2706"/>
              <a:ext cx="369" cy="230"/>
            </a:xfrm>
            <a:prstGeom prst="curvedUpArrow">
              <a:avLst>
                <a:gd name="adj1" fmla="val 32087"/>
                <a:gd name="adj2" fmla="val 64174"/>
                <a:gd name="adj3" fmla="val 33333"/>
              </a:avLst>
            </a:prstGeom>
            <a:solidFill>
              <a:srgbClr val="FF3300"/>
            </a:solidFill>
            <a:ln w="9525">
              <a:noFill/>
              <a:miter lim="800000"/>
              <a:headEnd/>
              <a:tailEnd/>
            </a:ln>
            <a:effectLst/>
          </p:spPr>
          <p:txBody>
            <a:bodyPr wrap="none" anchor="ctr">
              <a:prstTxWarp prst="textNoShape">
                <a:avLst/>
              </a:prstTxWarp>
            </a:bodyPr>
            <a:lstStyle/>
            <a:p>
              <a:endParaRPr lang="en-US" dirty="0">
                <a:latin typeface="Arial" pitchFamily="34" charset="0"/>
                <a:cs typeface="Arial" pitchFamily="34" charset="0"/>
              </a:endParaRPr>
            </a:p>
          </p:txBody>
        </p:sp>
      </p:grpSp>
      <p:sp>
        <p:nvSpPr>
          <p:cNvPr id="47" name="Text Box 49"/>
          <p:cNvSpPr txBox="1">
            <a:spLocks noChangeArrowheads="1"/>
          </p:cNvSpPr>
          <p:nvPr/>
        </p:nvSpPr>
        <p:spPr bwMode="auto">
          <a:xfrm>
            <a:off x="2908023" y="217488"/>
            <a:ext cx="3110467" cy="707886"/>
          </a:xfrm>
          <a:prstGeom prst="rect">
            <a:avLst/>
          </a:prstGeom>
          <a:noFill/>
          <a:ln w="9525">
            <a:noFill/>
            <a:miter lim="800000"/>
            <a:headEnd type="none" w="sm" len="sm"/>
            <a:tailEnd type="none" w="sm" len="sm"/>
          </a:ln>
          <a:effectLst/>
        </p:spPr>
        <p:txBody>
          <a:bodyPr wrap="none">
            <a:prstTxWarp prst="textNoShape">
              <a:avLst/>
            </a:prstTxWarp>
            <a:spAutoFit/>
          </a:bodyPr>
          <a:lstStyle/>
          <a:p>
            <a:pPr algn="ctr"/>
            <a:r>
              <a:rPr lang="en-US" sz="4000" dirty="0">
                <a:latin typeface="Arial" pitchFamily="34" charset="0"/>
                <a:cs typeface="Arial" pitchFamily="34" charset="0"/>
              </a:rPr>
              <a:t>Field of View</a:t>
            </a:r>
          </a:p>
        </p:txBody>
      </p:sp>
      <p:sp>
        <p:nvSpPr>
          <p:cNvPr id="48" name="Text Box 49"/>
          <p:cNvSpPr txBox="1">
            <a:spLocks noChangeArrowheads="1"/>
          </p:cNvSpPr>
          <p:nvPr/>
        </p:nvSpPr>
        <p:spPr bwMode="auto">
          <a:xfrm>
            <a:off x="1193688" y="5729468"/>
            <a:ext cx="6810077" cy="954107"/>
          </a:xfrm>
          <a:prstGeom prst="rect">
            <a:avLst/>
          </a:prstGeom>
          <a:noFill/>
          <a:ln w="9525">
            <a:noFill/>
            <a:miter lim="800000"/>
            <a:headEnd type="none" w="sm" len="sm"/>
            <a:tailEnd type="none" w="sm" len="sm"/>
          </a:ln>
          <a:effectLst/>
        </p:spPr>
        <p:txBody>
          <a:bodyPr wrap="square">
            <a:prstTxWarp prst="textNoShape">
              <a:avLst/>
            </a:prstTxWarp>
            <a:spAutoFit/>
          </a:bodyPr>
          <a:lstStyle/>
          <a:p>
            <a:pPr algn="ctr"/>
            <a:r>
              <a:rPr lang="en-US" sz="2800" dirty="0" smtClean="0">
                <a:latin typeface="Arial" pitchFamily="34" charset="0"/>
                <a:cs typeface="Arial" pitchFamily="34" charset="0"/>
              </a:rPr>
              <a:t>Lens – Light Post Relationship</a:t>
            </a:r>
          </a:p>
          <a:p>
            <a:pPr algn="ctr"/>
            <a:r>
              <a:rPr lang="en-US" sz="2800" dirty="0" smtClean="0">
                <a:latin typeface="Arial" pitchFamily="34" charset="0"/>
                <a:cs typeface="Arial" pitchFamily="34" charset="0"/>
              </a:rPr>
              <a:t>Light post </a:t>
            </a:r>
            <a:r>
              <a:rPr lang="en-US" sz="2800" u="sng" dirty="0" smtClean="0">
                <a:latin typeface="Arial" pitchFamily="34" charset="0"/>
                <a:cs typeface="Arial" pitchFamily="34" charset="0"/>
              </a:rPr>
              <a:t>down</a:t>
            </a:r>
            <a:r>
              <a:rPr lang="en-US" sz="2800" dirty="0" smtClean="0">
                <a:latin typeface="Arial" pitchFamily="34" charset="0"/>
                <a:cs typeface="Arial" pitchFamily="34" charset="0"/>
              </a:rPr>
              <a:t>, field of view </a:t>
            </a:r>
            <a:r>
              <a:rPr lang="en-US" sz="2800" u="sng" dirty="0" smtClean="0">
                <a:latin typeface="Arial" pitchFamily="34" charset="0"/>
                <a:cs typeface="Arial" pitchFamily="34" charset="0"/>
              </a:rPr>
              <a:t>up</a:t>
            </a:r>
            <a:endParaRPr lang="en-US" sz="2800" u="sng" dirty="0">
              <a:latin typeface="Arial" pitchFamily="34" charset="0"/>
              <a:cs typeface="Arial" pitchFamily="34" charset="0"/>
            </a:endParaRPr>
          </a:p>
        </p:txBody>
      </p:sp>
      <p:sp>
        <p:nvSpPr>
          <p:cNvPr id="24" name="Rectangle 23"/>
          <p:cNvSpPr/>
          <p:nvPr/>
        </p:nvSpPr>
        <p:spPr>
          <a:xfrm>
            <a:off x="0" y="6457890"/>
            <a:ext cx="5844379" cy="400110"/>
          </a:xfrm>
          <a:prstGeom prst="rect">
            <a:avLst/>
          </a:prstGeom>
        </p:spPr>
        <p:txBody>
          <a:bodyPr wrap="square" anchor="b">
            <a:spAutoFit/>
          </a:bodyPr>
          <a:lstStyle/>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390668159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Hydrodilation of the Cervix</a:t>
            </a:r>
            <a:endParaRPr lang="en-US" dirty="0"/>
          </a:p>
        </p:txBody>
      </p:sp>
      <p:sp>
        <p:nvSpPr>
          <p:cNvPr id="3" name="Content Placeholder 2"/>
          <p:cNvSpPr>
            <a:spLocks noGrp="1"/>
          </p:cNvSpPr>
          <p:nvPr>
            <p:ph idx="1"/>
          </p:nvPr>
        </p:nvSpPr>
        <p:spPr/>
        <p:txBody>
          <a:bodyPr/>
          <a:lstStyle/>
          <a:p>
            <a:r>
              <a:rPr lang="en-US" dirty="0" smtClean="0"/>
              <a:t>Allow the saline to distend the cervical canal</a:t>
            </a:r>
          </a:p>
          <a:p>
            <a:r>
              <a:rPr lang="en-US" dirty="0" smtClean="0"/>
              <a:t>Direct visual access into the uterine cavity</a:t>
            </a:r>
          </a:p>
          <a:p>
            <a:endParaRPr lang="en-US" dirty="0"/>
          </a:p>
        </p:txBody>
      </p:sp>
      <p:pic>
        <p:nvPicPr>
          <p:cNvPr id="6" name="Picture 2"/>
          <p:cNvPicPr>
            <a:picLocks noChangeAspect="1" noChangeArrowheads="1"/>
          </p:cNvPicPr>
          <p:nvPr/>
        </p:nvPicPr>
        <p:blipFill rotWithShape="1">
          <a:blip r:embed="rId2"/>
          <a:srcRect r="833" b="1309"/>
          <a:stretch/>
        </p:blipFill>
        <p:spPr bwMode="auto">
          <a:xfrm>
            <a:off x="583799" y="2935001"/>
            <a:ext cx="4741431" cy="25968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7"/>
          <p:cNvPicPr>
            <a:picLocks noChangeAspect="1"/>
          </p:cNvPicPr>
          <p:nvPr/>
        </p:nvPicPr>
        <p:blipFill rotWithShape="1">
          <a:blip r:embed="rId3"/>
          <a:srcRect l="562" t="768" r="490" b="1340"/>
          <a:stretch/>
        </p:blipFill>
        <p:spPr bwMode="auto">
          <a:xfrm>
            <a:off x="5323386" y="2935001"/>
            <a:ext cx="3490331" cy="259527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8011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extLst>
              <p:ext uri="{D42A27DB-BD31-4B8C-83A1-F6EECF244321}">
                <p14:modId xmlns:p14="http://schemas.microsoft.com/office/powerpoint/2010/main" val="1467163664"/>
              </p:ext>
            </p:extLst>
          </p:nvPr>
        </p:nvGraphicFramePr>
        <p:xfrm>
          <a:off x="1949450" y="2070100"/>
          <a:ext cx="5213350" cy="3905250"/>
        </p:xfrm>
        <a:graphic>
          <a:graphicData uri="http://schemas.openxmlformats.org/presentationml/2006/ole">
            <mc:AlternateContent xmlns:mc="http://schemas.openxmlformats.org/markup-compatibility/2006">
              <mc:Choice xmlns:v="urn:schemas-microsoft-com:vml" Requires="v">
                <p:oleObj spid="_x0000_s4105" name="Bitmap Image" r:id="rId4" imgW="1828800" imgH="1371600" progId="Paint.Picture">
                  <p:embed/>
                </p:oleObj>
              </mc:Choice>
              <mc:Fallback>
                <p:oleObj name="Bitmap Image" r:id="rId4" imgW="1828800" imgH="1371600" progId="Paint.Picture">
                  <p:embed/>
                  <p:pic>
                    <p:nvPicPr>
                      <p:cNvPr id="0" name=""/>
                      <p:cNvPicPr>
                        <a:picLocks noChangeArrowheads="1"/>
                      </p:cNvPicPr>
                      <p:nvPr/>
                    </p:nvPicPr>
                    <p:blipFill>
                      <a:blip r:embed="rId5"/>
                      <a:srcRect/>
                      <a:stretch>
                        <a:fillRect/>
                      </a:stretch>
                    </p:blipFill>
                    <p:spPr bwMode="auto">
                      <a:xfrm>
                        <a:off x="1949450" y="2070100"/>
                        <a:ext cx="5213350" cy="3905250"/>
                      </a:xfrm>
                      <a:prstGeom prst="rect">
                        <a:avLst/>
                      </a:prstGeom>
                      <a:noFill/>
                      <a:ln w="9525">
                        <a:solidFill>
                          <a:schemeClr val="tx1"/>
                        </a:solidFill>
                        <a:miter lim="800000"/>
                        <a:headEnd/>
                        <a:tailEnd/>
                      </a:ln>
                      <a:effectLst/>
                      <a:extLst/>
                    </p:spPr>
                  </p:pic>
                </p:oleObj>
              </mc:Fallback>
            </mc:AlternateContent>
          </a:graphicData>
        </a:graphic>
      </p:graphicFrame>
      <p:sp>
        <p:nvSpPr>
          <p:cNvPr id="3075" name="Rectangle 3"/>
          <p:cNvSpPr>
            <a:spLocks noGrp="1" noChangeArrowheads="1"/>
          </p:cNvSpPr>
          <p:nvPr>
            <p:ph type="title"/>
          </p:nvPr>
        </p:nvSpPr>
        <p:spPr/>
        <p:txBody>
          <a:bodyPr>
            <a:normAutofit/>
          </a:bodyPr>
          <a:lstStyle/>
          <a:p>
            <a:r>
              <a:rPr lang="en-US" dirty="0" smtClean="0"/>
              <a:t>Normal Uterine Cavity</a:t>
            </a:r>
          </a:p>
        </p:txBody>
      </p:sp>
    </p:spTree>
    <p:extLst>
      <p:ext uri="{BB962C8B-B14F-4D97-AF65-F5344CB8AC3E}">
        <p14:creationId xmlns:p14="http://schemas.microsoft.com/office/powerpoint/2010/main" val="84725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8474" y="154862"/>
            <a:ext cx="7556313" cy="1116106"/>
          </a:xfrm>
        </p:spPr>
        <p:txBody>
          <a:bodyPr>
            <a:normAutofit fontScale="90000"/>
          </a:bodyPr>
          <a:lstStyle/>
          <a:p>
            <a:r>
              <a:rPr lang="en-US" dirty="0" smtClean="0"/>
              <a:t/>
            </a:r>
            <a:br>
              <a:rPr lang="en-US" dirty="0" smtClean="0"/>
            </a:br>
            <a:r>
              <a:rPr lang="en-US" dirty="0" smtClean="0"/>
              <a:t>Essure: </a:t>
            </a:r>
            <a:br>
              <a:rPr lang="en-US" dirty="0" smtClean="0"/>
            </a:br>
            <a:r>
              <a:rPr lang="en-US" dirty="0" smtClean="0"/>
              <a:t>Pioneering Hysteroscopic Sterilization</a:t>
            </a:r>
            <a:br>
              <a:rPr lang="en-US" dirty="0" smtClean="0"/>
            </a:br>
            <a:endParaRPr lang="en-US" dirty="0" smtClean="0"/>
          </a:p>
        </p:txBody>
      </p:sp>
      <p:sp>
        <p:nvSpPr>
          <p:cNvPr id="4099" name="Content Placeholder 6"/>
          <p:cNvSpPr>
            <a:spLocks noGrp="1"/>
          </p:cNvSpPr>
          <p:nvPr>
            <p:ph idx="1"/>
          </p:nvPr>
        </p:nvSpPr>
        <p:spPr>
          <a:xfrm>
            <a:off x="498474" y="2087025"/>
            <a:ext cx="7556313" cy="4144963"/>
          </a:xfrm>
        </p:spPr>
        <p:txBody>
          <a:bodyPr>
            <a:noAutofit/>
          </a:bodyPr>
          <a:lstStyle/>
          <a:p>
            <a:r>
              <a:rPr lang="en-US" sz="1900" dirty="0" smtClean="0"/>
              <a:t>FDA approved in 2002</a:t>
            </a:r>
          </a:p>
          <a:p>
            <a:r>
              <a:rPr lang="en-US" sz="1900" dirty="0" smtClean="0"/>
              <a:t>&gt;10 years of commercial experience </a:t>
            </a:r>
          </a:p>
          <a:p>
            <a:r>
              <a:rPr lang="en-US" sz="1900" dirty="0" smtClean="0"/>
              <a:t>750,000+ procedures worldwide</a:t>
            </a:r>
          </a:p>
          <a:p>
            <a:r>
              <a:rPr lang="en-US" sz="1900" dirty="0" smtClean="0"/>
              <a:t>300+ publications/abstracts</a:t>
            </a:r>
          </a:p>
          <a:p>
            <a:r>
              <a:rPr lang="en-US" sz="1900" dirty="0" smtClean="0"/>
              <a:t>Patient Satisfaction</a:t>
            </a:r>
            <a:r>
              <a:rPr lang="en-US" sz="1600" baseline="40000" dirty="0" smtClean="0"/>
              <a:t>1</a:t>
            </a:r>
          </a:p>
          <a:p>
            <a:pPr lvl="1"/>
            <a:r>
              <a:rPr lang="en-US" sz="1900" dirty="0" smtClean="0"/>
              <a:t>99% of patients rated their long-term comfort as “good” </a:t>
            </a:r>
            <a:br>
              <a:rPr lang="en-US" sz="1900" dirty="0" smtClean="0"/>
            </a:br>
            <a:r>
              <a:rPr lang="en-US" sz="1900" dirty="0" smtClean="0"/>
              <a:t>to “excellent”</a:t>
            </a:r>
          </a:p>
          <a:p>
            <a:pPr lvl="1"/>
            <a:r>
              <a:rPr lang="en-US" sz="1900" dirty="0" smtClean="0"/>
              <a:t>No major complications reported during clinical trails</a:t>
            </a:r>
          </a:p>
        </p:txBody>
      </p:sp>
      <p:sp>
        <p:nvSpPr>
          <p:cNvPr id="2" name="TextBox 1"/>
          <p:cNvSpPr txBox="1"/>
          <p:nvPr/>
        </p:nvSpPr>
        <p:spPr>
          <a:xfrm>
            <a:off x="163773" y="6400800"/>
            <a:ext cx="4572000" cy="276999"/>
          </a:xfrm>
          <a:prstGeom prst="rect">
            <a:avLst/>
          </a:prstGeom>
          <a:noFill/>
        </p:spPr>
        <p:txBody>
          <a:bodyPr wrap="square" rtlCol="0">
            <a:spAutoFit/>
          </a:bodyPr>
          <a:lstStyle/>
          <a:p>
            <a:r>
              <a:rPr lang="en-US" sz="1200" dirty="0" smtClean="0">
                <a:latin typeface="Arial" pitchFamily="34" charset="0"/>
                <a:cs typeface="Arial" pitchFamily="34" charset="0"/>
              </a:rPr>
              <a:t>1. Data on file, </a:t>
            </a:r>
            <a:r>
              <a:rPr lang="en-US" sz="1200" dirty="0" err="1" smtClean="0">
                <a:latin typeface="Arial" pitchFamily="34" charset="0"/>
                <a:cs typeface="Arial" pitchFamily="34" charset="0"/>
              </a:rPr>
              <a:t>Concetpus</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Inc</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126757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normAutofit fontScale="90000"/>
          </a:bodyPr>
          <a:lstStyle/>
          <a:p>
            <a:r>
              <a:rPr lang="en-US" sz="3600" dirty="0" smtClean="0"/>
              <a:t>Visualization of the Tubal Ostia </a:t>
            </a:r>
            <a:br>
              <a:rPr lang="en-US" sz="3600" dirty="0" smtClean="0"/>
            </a:br>
            <a:r>
              <a:rPr lang="en-US" sz="3600" dirty="0" smtClean="0"/>
              <a:t>With a 30</a:t>
            </a:r>
            <a:r>
              <a:rPr lang="en-US" sz="3600" dirty="0" smtClean="0">
                <a:cs typeface="Arial" charset="0"/>
              </a:rPr>
              <a:t>° Hysteroscope</a:t>
            </a:r>
            <a:endParaRPr lang="en-US" sz="3600" dirty="0">
              <a:cs typeface="Arial" charset="0"/>
            </a:endParaRPr>
          </a:p>
        </p:txBody>
      </p:sp>
      <p:pic>
        <p:nvPicPr>
          <p:cNvPr id="15" name="Picture 5" descr="scan0022"/>
          <p:cNvPicPr>
            <a:picLocks noChangeAspect="1" noChangeArrowheads="1"/>
          </p:cNvPicPr>
          <p:nvPr/>
        </p:nvPicPr>
        <p:blipFill rotWithShape="1">
          <a:blip r:embed="rId2"/>
          <a:srcRect t="1667" r="19060" b="7390"/>
          <a:stretch/>
        </p:blipFill>
        <p:spPr>
          <a:xfrm>
            <a:off x="1261068" y="1597687"/>
            <a:ext cx="2795559" cy="4224528"/>
          </a:xfrm>
          <a:prstGeom prst="rect">
            <a:avLst/>
          </a:prstGeom>
          <a:noFill/>
          <a:ln/>
          <a:effectLst>
            <a:outerShdw blurRad="50800" dist="38100" dir="2700000" algn="tl" rotWithShape="0">
              <a:prstClr val="black">
                <a:alpha val="40000"/>
              </a:prstClr>
            </a:outerShdw>
          </a:effectLst>
        </p:spPr>
      </p:pic>
      <p:pic>
        <p:nvPicPr>
          <p:cNvPr id="16" name="Picture 7" descr="scan0027"/>
          <p:cNvPicPr>
            <a:picLocks noChangeAspect="1" noChangeArrowheads="1"/>
          </p:cNvPicPr>
          <p:nvPr/>
        </p:nvPicPr>
        <p:blipFill rotWithShape="1">
          <a:blip r:embed="rId3"/>
          <a:srcRect l="2401" t="1703"/>
          <a:stretch/>
        </p:blipFill>
        <p:spPr>
          <a:xfrm>
            <a:off x="4863416" y="1597687"/>
            <a:ext cx="2994950" cy="4253837"/>
          </a:xfrm>
          <a:prstGeom prst="rect">
            <a:avLst/>
          </a:prstGeom>
          <a:noFill/>
          <a:ln/>
          <a:effectLst>
            <a:outerShdw blurRad="50800" dist="38100" dir="2700000" algn="tl" rotWithShape="0">
              <a:prstClr val="black">
                <a:alpha val="40000"/>
              </a:prstClr>
            </a:outerShdw>
          </a:effectLst>
        </p:spPr>
      </p:pic>
      <p:sp>
        <p:nvSpPr>
          <p:cNvPr id="17" name="Text Box 9"/>
          <p:cNvSpPr txBox="1">
            <a:spLocks noChangeArrowheads="1"/>
          </p:cNvSpPr>
          <p:nvPr/>
        </p:nvSpPr>
        <p:spPr bwMode="auto">
          <a:xfrm>
            <a:off x="1261068" y="5943600"/>
            <a:ext cx="3581400" cy="723275"/>
          </a:xfrm>
          <a:prstGeom prst="rect">
            <a:avLst/>
          </a:prstGeom>
          <a:noFill/>
          <a:ln w="9525">
            <a:noFill/>
            <a:miter lim="800000"/>
            <a:headEnd/>
            <a:tailEnd/>
          </a:ln>
          <a:effectLst/>
        </p:spPr>
        <p:txBody>
          <a:bodyPr>
            <a:spAutoFit/>
          </a:bodyPr>
          <a:lstStyle/>
          <a:p>
            <a:pPr>
              <a:spcBef>
                <a:spcPts val="600"/>
              </a:spcBef>
            </a:pPr>
            <a:r>
              <a:rPr lang="en-US" b="1" dirty="0">
                <a:latin typeface="Arial" pitchFamily="34" charset="0"/>
                <a:cs typeface="Arial" pitchFamily="34" charset="0"/>
              </a:rPr>
              <a:t>Right Osteum: </a:t>
            </a:r>
          </a:p>
          <a:p>
            <a:pPr>
              <a:spcBef>
                <a:spcPts val="600"/>
              </a:spcBef>
            </a:pPr>
            <a:r>
              <a:rPr lang="en-US" b="1" dirty="0">
                <a:latin typeface="Arial" pitchFamily="34" charset="0"/>
                <a:cs typeface="Arial" pitchFamily="34" charset="0"/>
              </a:rPr>
              <a:t>Light Post to Patient’s Left</a:t>
            </a:r>
          </a:p>
        </p:txBody>
      </p:sp>
      <p:sp>
        <p:nvSpPr>
          <p:cNvPr id="18" name="Text Box 10"/>
          <p:cNvSpPr txBox="1">
            <a:spLocks noChangeArrowheads="1"/>
          </p:cNvSpPr>
          <p:nvPr/>
        </p:nvSpPr>
        <p:spPr bwMode="auto">
          <a:xfrm>
            <a:off x="4863416" y="5943600"/>
            <a:ext cx="3429000" cy="723275"/>
          </a:xfrm>
          <a:prstGeom prst="rect">
            <a:avLst/>
          </a:prstGeom>
          <a:noFill/>
          <a:ln w="9525">
            <a:noFill/>
            <a:miter lim="800000"/>
            <a:headEnd/>
            <a:tailEnd/>
          </a:ln>
          <a:effectLst/>
        </p:spPr>
        <p:txBody>
          <a:bodyPr>
            <a:spAutoFit/>
          </a:bodyPr>
          <a:lstStyle/>
          <a:p>
            <a:pPr>
              <a:spcBef>
                <a:spcPts val="600"/>
              </a:spcBef>
            </a:pPr>
            <a:r>
              <a:rPr lang="en-US" b="1" dirty="0">
                <a:latin typeface="Arial" pitchFamily="34" charset="0"/>
                <a:cs typeface="Arial" pitchFamily="34" charset="0"/>
              </a:rPr>
              <a:t>Left Osteum:</a:t>
            </a:r>
          </a:p>
          <a:p>
            <a:pPr>
              <a:spcBef>
                <a:spcPts val="600"/>
              </a:spcBef>
            </a:pPr>
            <a:r>
              <a:rPr lang="en-US" b="1" dirty="0">
                <a:latin typeface="Arial" pitchFamily="34" charset="0"/>
                <a:cs typeface="Arial" pitchFamily="34" charset="0"/>
              </a:rPr>
              <a:t>Light Post to Patient’s Right</a:t>
            </a:r>
          </a:p>
        </p:txBody>
      </p:sp>
      <p:sp>
        <p:nvSpPr>
          <p:cNvPr id="19" name="Text Box 11"/>
          <p:cNvSpPr txBox="1">
            <a:spLocks noChangeArrowheads="1"/>
          </p:cNvSpPr>
          <p:nvPr/>
        </p:nvSpPr>
        <p:spPr bwMode="auto">
          <a:xfrm>
            <a:off x="6476176" y="4947139"/>
            <a:ext cx="1143000" cy="646331"/>
          </a:xfrm>
          <a:prstGeom prst="rect">
            <a:avLst/>
          </a:prstGeom>
          <a:noFill/>
          <a:ln w="9525">
            <a:noFill/>
            <a:miter lim="800000"/>
            <a:headEnd/>
            <a:tailEnd/>
          </a:ln>
          <a:effectLst/>
        </p:spPr>
        <p:txBody>
          <a:bodyPr>
            <a:spAutoFit/>
          </a:bodyPr>
          <a:lstStyle/>
          <a:p>
            <a:pPr>
              <a:spcBef>
                <a:spcPct val="50000"/>
              </a:spcBef>
            </a:pPr>
            <a:r>
              <a:rPr lang="en-US" dirty="0" smtClean="0">
                <a:solidFill>
                  <a:schemeClr val="bg2"/>
                </a:solidFill>
                <a:latin typeface="Arial" pitchFamily="34" charset="0"/>
                <a:cs typeface="Arial" pitchFamily="34" charset="0"/>
              </a:rPr>
              <a:t>Camera</a:t>
            </a:r>
            <a:br>
              <a:rPr lang="en-US" dirty="0" smtClean="0">
                <a:solidFill>
                  <a:schemeClr val="bg2"/>
                </a:solidFill>
                <a:latin typeface="Arial" pitchFamily="34" charset="0"/>
                <a:cs typeface="Arial" pitchFamily="34" charset="0"/>
              </a:rPr>
            </a:br>
            <a:r>
              <a:rPr lang="en-US" dirty="0" smtClean="0">
                <a:solidFill>
                  <a:schemeClr val="bg2"/>
                </a:solidFill>
                <a:latin typeface="Arial" pitchFamily="34" charset="0"/>
                <a:cs typeface="Arial" pitchFamily="34" charset="0"/>
              </a:rPr>
              <a:t>at </a:t>
            </a:r>
            <a:r>
              <a:rPr lang="en-US" dirty="0">
                <a:solidFill>
                  <a:schemeClr val="bg2"/>
                </a:solidFill>
                <a:latin typeface="Arial" pitchFamily="34" charset="0"/>
                <a:cs typeface="Arial" pitchFamily="34" charset="0"/>
              </a:rPr>
              <a:t>12:00</a:t>
            </a:r>
          </a:p>
        </p:txBody>
      </p:sp>
      <p:sp>
        <p:nvSpPr>
          <p:cNvPr id="20" name="Text Box 12"/>
          <p:cNvSpPr txBox="1">
            <a:spLocks noChangeArrowheads="1"/>
          </p:cNvSpPr>
          <p:nvPr/>
        </p:nvSpPr>
        <p:spPr bwMode="auto">
          <a:xfrm>
            <a:off x="1481272" y="5159756"/>
            <a:ext cx="1143000" cy="641350"/>
          </a:xfrm>
          <a:prstGeom prst="rect">
            <a:avLst/>
          </a:prstGeom>
          <a:noFill/>
          <a:ln w="9525">
            <a:noFill/>
            <a:miter lim="800000"/>
            <a:headEnd/>
            <a:tailEnd/>
          </a:ln>
          <a:effectLst/>
        </p:spPr>
        <p:txBody>
          <a:bodyPr>
            <a:spAutoFit/>
          </a:bodyPr>
          <a:lstStyle/>
          <a:p>
            <a:pPr algn="r">
              <a:spcBef>
                <a:spcPct val="50000"/>
              </a:spcBef>
            </a:pPr>
            <a:r>
              <a:rPr lang="en-US" dirty="0" smtClean="0">
                <a:solidFill>
                  <a:schemeClr val="bg2"/>
                </a:solidFill>
                <a:latin typeface="Arial" pitchFamily="34" charset="0"/>
                <a:cs typeface="Arial" pitchFamily="34" charset="0"/>
              </a:rPr>
              <a:t>Camera</a:t>
            </a:r>
            <a:br>
              <a:rPr lang="en-US" dirty="0" smtClean="0">
                <a:solidFill>
                  <a:schemeClr val="bg2"/>
                </a:solidFill>
                <a:latin typeface="Arial" pitchFamily="34" charset="0"/>
                <a:cs typeface="Arial" pitchFamily="34" charset="0"/>
              </a:rPr>
            </a:br>
            <a:r>
              <a:rPr lang="en-US" dirty="0" smtClean="0">
                <a:solidFill>
                  <a:schemeClr val="bg2"/>
                </a:solidFill>
                <a:latin typeface="Arial" pitchFamily="34" charset="0"/>
                <a:cs typeface="Arial" pitchFamily="34" charset="0"/>
              </a:rPr>
              <a:t>at </a:t>
            </a:r>
            <a:r>
              <a:rPr lang="en-US" dirty="0">
                <a:solidFill>
                  <a:schemeClr val="bg2"/>
                </a:solidFill>
                <a:latin typeface="Arial" pitchFamily="34" charset="0"/>
                <a:cs typeface="Arial" pitchFamily="34" charset="0"/>
              </a:rPr>
              <a:t>12:00</a:t>
            </a:r>
          </a:p>
        </p:txBody>
      </p:sp>
    </p:spTree>
    <p:extLst>
      <p:ext uri="{BB962C8B-B14F-4D97-AF65-F5344CB8AC3E}">
        <p14:creationId xmlns:p14="http://schemas.microsoft.com/office/powerpoint/2010/main" val="589934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pitchFamily="34" charset="0"/>
                <a:cs typeface="Arial" pitchFamily="34" charset="0"/>
              </a:rPr>
              <a:t>ESS305 System	</a:t>
            </a:r>
            <a:endParaRPr lang="en-US" dirty="0">
              <a:latin typeface="Arial" pitchFamily="34" charset="0"/>
              <a:cs typeface="Arial" pitchFamily="34" charset="0"/>
            </a:endParaRPr>
          </a:p>
        </p:txBody>
      </p:sp>
      <p:sp>
        <p:nvSpPr>
          <p:cNvPr id="8" name="Content Placeholder 7"/>
          <p:cNvSpPr>
            <a:spLocks noGrp="1"/>
          </p:cNvSpPr>
          <p:nvPr>
            <p:ph idx="1"/>
          </p:nvPr>
        </p:nvSpPr>
        <p:spPr/>
        <p:txBody>
          <a:bodyPr/>
          <a:lstStyle/>
          <a:p>
            <a:pPr marL="0" indent="0">
              <a:buNone/>
            </a:pPr>
            <a:r>
              <a:rPr lang="en-US" dirty="0" smtClean="0">
                <a:latin typeface="Arial" pitchFamily="34" charset="0"/>
                <a:cs typeface="Arial" pitchFamily="34" charset="0"/>
              </a:rPr>
              <a:t>Ess305 System consists of (1) Delivery System; </a:t>
            </a:r>
            <a:br>
              <a:rPr lang="en-US" dirty="0" smtClean="0">
                <a:latin typeface="Arial" pitchFamily="34" charset="0"/>
                <a:cs typeface="Arial" pitchFamily="34" charset="0"/>
              </a:rPr>
            </a:br>
            <a:r>
              <a:rPr lang="en-US" dirty="0" smtClean="0">
                <a:latin typeface="Arial" pitchFamily="34" charset="0"/>
                <a:cs typeface="Arial" pitchFamily="34" charset="0"/>
              </a:rPr>
              <a:t>(2) Insert; and (3) DryFlow Introducer</a:t>
            </a:r>
          </a:p>
          <a:p>
            <a:endParaRPr lang="en-US" dirty="0">
              <a:latin typeface="Arial" pitchFamily="34" charset="0"/>
              <a:cs typeface="Arial" pitchFamily="34" charset="0"/>
            </a:endParaRPr>
          </a:p>
        </p:txBody>
      </p:sp>
      <p:pic>
        <p:nvPicPr>
          <p:cNvPr id="1026" name="Picture 2" descr="ess305 distal w cathet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0881" y="2804159"/>
            <a:ext cx="5486400" cy="73206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4" cstate="print"/>
          <a:srcRect/>
          <a:stretch>
            <a:fillRect/>
          </a:stretch>
        </p:blipFill>
        <p:spPr bwMode="auto">
          <a:xfrm>
            <a:off x="550881" y="3757768"/>
            <a:ext cx="5486400" cy="7718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6" descr="DryFLow introducersmall"/>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0881" y="4751140"/>
            <a:ext cx="5486400" cy="728150"/>
          </a:xfrm>
          <a:prstGeom prst="rect">
            <a:avLst/>
          </a:prstGeom>
          <a:noFill/>
          <a:effectLst>
            <a:outerShdw blurRad="50800" dist="38100" dir="2700000" algn="tl" rotWithShape="0">
              <a:prstClr val="black">
                <a:alpha val="40000"/>
              </a:prstClr>
            </a:outerShdw>
          </a:effectLst>
        </p:spPr>
      </p:pic>
      <p:pic>
        <p:nvPicPr>
          <p:cNvPr id="10" name="Picture 12" descr="ESS305 Number_151small"/>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037280" y="2797934"/>
            <a:ext cx="2218654" cy="2681356"/>
          </a:xfrm>
          <a:prstGeom prst="rect">
            <a:avLst/>
          </a:prstGeom>
          <a:noFill/>
          <a:effectLst>
            <a:outerShdw blurRad="50800" dist="38100" dir="2700000" algn="tl" rotWithShape="0">
              <a:prstClr val="black">
                <a:alpha val="40000"/>
              </a:prstClr>
            </a:outerShdw>
          </a:effectLst>
        </p:spPr>
      </p:pic>
      <p:sp>
        <p:nvSpPr>
          <p:cNvPr id="2" name="TextBox 1"/>
          <p:cNvSpPr txBox="1"/>
          <p:nvPr/>
        </p:nvSpPr>
        <p:spPr>
          <a:xfrm>
            <a:off x="604135" y="2797934"/>
            <a:ext cx="1109989" cy="366034"/>
          </a:xfrm>
          <a:prstGeom prst="rect">
            <a:avLst/>
          </a:prstGeom>
          <a:noFill/>
        </p:spPr>
        <p:txBody>
          <a:bodyPr wrap="square" rtlCol="0">
            <a:spAutoFit/>
          </a:bodyPr>
          <a:lstStyle/>
          <a:p>
            <a:r>
              <a:rPr lang="en-US" b="1" dirty="0" smtClean="0">
                <a:solidFill>
                  <a:srgbClr val="000000"/>
                </a:solidFill>
                <a:latin typeface="Arial" pitchFamily="34" charset="0"/>
                <a:cs typeface="Arial" pitchFamily="34" charset="0"/>
              </a:rPr>
              <a:t>1.</a:t>
            </a:r>
            <a:endParaRPr lang="en-US" b="1" dirty="0">
              <a:solidFill>
                <a:srgbClr val="000000"/>
              </a:solidFill>
              <a:latin typeface="Arial" pitchFamily="34" charset="0"/>
              <a:cs typeface="Arial" pitchFamily="34" charset="0"/>
            </a:endParaRPr>
          </a:p>
        </p:txBody>
      </p:sp>
      <p:sp>
        <p:nvSpPr>
          <p:cNvPr id="3" name="TextBox 2"/>
          <p:cNvSpPr txBox="1"/>
          <p:nvPr/>
        </p:nvSpPr>
        <p:spPr>
          <a:xfrm>
            <a:off x="604135" y="3757768"/>
            <a:ext cx="1402915" cy="369332"/>
          </a:xfrm>
          <a:prstGeom prst="rect">
            <a:avLst/>
          </a:prstGeom>
          <a:noFill/>
        </p:spPr>
        <p:txBody>
          <a:bodyPr wrap="square" rtlCol="0">
            <a:spAutoFit/>
          </a:bodyPr>
          <a:lstStyle/>
          <a:p>
            <a:r>
              <a:rPr lang="en-US" b="1" dirty="0" smtClean="0">
                <a:solidFill>
                  <a:srgbClr val="000000"/>
                </a:solidFill>
                <a:latin typeface="Arial" pitchFamily="34" charset="0"/>
                <a:cs typeface="Arial" pitchFamily="34" charset="0"/>
              </a:rPr>
              <a:t>2</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TextBox 3"/>
          <p:cNvSpPr txBox="1"/>
          <p:nvPr/>
        </p:nvSpPr>
        <p:spPr>
          <a:xfrm>
            <a:off x="604135" y="4751140"/>
            <a:ext cx="1109989" cy="369332"/>
          </a:xfrm>
          <a:prstGeom prst="rect">
            <a:avLst/>
          </a:prstGeom>
          <a:noFill/>
        </p:spPr>
        <p:txBody>
          <a:bodyPr wrap="square" rtlCol="0">
            <a:spAutoFit/>
          </a:bodyPr>
          <a:lstStyle/>
          <a:p>
            <a:r>
              <a:rPr lang="en-US" b="1" dirty="0" smtClean="0">
                <a:solidFill>
                  <a:srgbClr val="000000"/>
                </a:solidFill>
                <a:latin typeface="Arial" pitchFamily="34" charset="0"/>
                <a:cs typeface="Arial" pitchFamily="34" charset="0"/>
              </a:rPr>
              <a:t>3.</a:t>
            </a:r>
            <a:endParaRPr lang="en-US"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36120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smtClean="0"/>
              <a:t>1. Place Dry Flow™ Introducer</a:t>
            </a:r>
          </a:p>
        </p:txBody>
      </p:sp>
      <p:sp>
        <p:nvSpPr>
          <p:cNvPr id="10" name="Content Placeholder 9"/>
          <p:cNvSpPr>
            <a:spLocks noGrp="1"/>
          </p:cNvSpPr>
          <p:nvPr>
            <p:ph idx="1"/>
          </p:nvPr>
        </p:nvSpPr>
        <p:spPr>
          <a:xfrm>
            <a:off x="457200" y="1499720"/>
            <a:ext cx="8229600" cy="4525963"/>
          </a:xfrm>
        </p:spPr>
        <p:txBody>
          <a:bodyPr/>
          <a:lstStyle/>
          <a:p>
            <a:r>
              <a:rPr lang="en-US" sz="2000" dirty="0" smtClean="0"/>
              <a:t>One-way valve minimizes splash back</a:t>
            </a:r>
          </a:p>
          <a:p>
            <a:r>
              <a:rPr lang="en-US" sz="2000" dirty="0"/>
              <a:t>P</a:t>
            </a:r>
            <a:r>
              <a:rPr lang="en-US" sz="2000" dirty="0" smtClean="0"/>
              <a:t>rotects Essure insert upon insertion </a:t>
            </a:r>
          </a:p>
          <a:p>
            <a:r>
              <a:rPr lang="en-US" sz="2000" dirty="0" smtClean="0"/>
              <a:t>Placed into working channel of hysteroscope</a:t>
            </a:r>
          </a:p>
        </p:txBody>
      </p:sp>
      <p:pic>
        <p:nvPicPr>
          <p:cNvPr id="5" name="Picture 4" descr="dryflowblu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67916" y="3067990"/>
            <a:ext cx="5008166" cy="517298"/>
          </a:xfrm>
          <a:prstGeom prst="rect">
            <a:avLst/>
          </a:prstGeom>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67918" y="3671310"/>
            <a:ext cx="5008164" cy="29860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7517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1"/>
          <p:cNvSpPr>
            <a:spLocks noGrp="1"/>
          </p:cNvSpPr>
          <p:nvPr>
            <p:ph type="title"/>
          </p:nvPr>
        </p:nvSpPr>
        <p:spPr/>
        <p:txBody>
          <a:bodyPr/>
          <a:lstStyle/>
          <a:p>
            <a:r>
              <a:rPr lang="en-US" dirty="0" smtClean="0"/>
              <a:t>Essure Placement and Deployment</a:t>
            </a:r>
            <a:endParaRPr lang="en-US" dirty="0"/>
          </a:p>
        </p:txBody>
      </p:sp>
      <p:pic>
        <p:nvPicPr>
          <p:cNvPr id="31748" name="Picture 25" descr="HystSTEP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1504464"/>
            <a:ext cx="2481262" cy="2378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7" descr="HystSTEP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1504464"/>
            <a:ext cx="2481263" cy="2378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8" descr="HystSTEPS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4538" y="3973027"/>
            <a:ext cx="2479675" cy="2378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9" descr="HystSTEPS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3973027"/>
            <a:ext cx="2481263" cy="2378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Box 45"/>
          <p:cNvSpPr txBox="1">
            <a:spLocks noChangeArrowheads="1"/>
          </p:cNvSpPr>
          <p:nvPr/>
        </p:nvSpPr>
        <p:spPr bwMode="auto">
          <a:xfrm>
            <a:off x="3253550" y="5162064"/>
            <a:ext cx="1171575" cy="64611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800" b="1" dirty="0" smtClean="0">
                <a:solidFill>
                  <a:srgbClr val="FFFFFF"/>
                </a:solidFill>
                <a:effectLst>
                  <a:outerShdw blurRad="50800" dist="38100" dir="2700000" algn="tl" rotWithShape="0">
                    <a:prstClr val="black">
                      <a:alpha val="40000"/>
                    </a:prstClr>
                  </a:outerShdw>
                </a:effectLst>
                <a:cs typeface="Arial" charset="0"/>
              </a:rPr>
              <a:t>Gold Band</a:t>
            </a:r>
          </a:p>
        </p:txBody>
      </p:sp>
      <p:cxnSp>
        <p:nvCxnSpPr>
          <p:cNvPr id="18" name="Straight Arrow Connector 17"/>
          <p:cNvCxnSpPr/>
          <p:nvPr/>
        </p:nvCxnSpPr>
        <p:spPr>
          <a:xfrm rot="10800000">
            <a:off x="2917825" y="5519252"/>
            <a:ext cx="381000" cy="1587"/>
          </a:xfrm>
          <a:prstGeom prst="straightConnector1">
            <a:avLst/>
          </a:prstGeom>
          <a:ln w="19050">
            <a:solidFill>
              <a:srgbClr val="FFFFFF"/>
            </a:solidFill>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1754" name="TextBox 12"/>
          <p:cNvSpPr txBox="1">
            <a:spLocks noChangeArrowheads="1"/>
          </p:cNvSpPr>
          <p:nvPr/>
        </p:nvSpPr>
        <p:spPr bwMode="auto">
          <a:xfrm>
            <a:off x="2014538" y="1477473"/>
            <a:ext cx="2478024" cy="521208"/>
          </a:xfrm>
          <a:prstGeom prst="rect">
            <a:avLst/>
          </a:prstGeom>
          <a:solidFill>
            <a:srgbClr val="FFFFFF">
              <a:alpha val="92155"/>
            </a:srgbClr>
          </a:solidFill>
          <a:ln w="9525">
            <a:noFill/>
            <a:miter lim="800000"/>
            <a:headEnd/>
            <a:tailEnd/>
          </a:ln>
          <a:effectLs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400" b="1" dirty="0">
                <a:solidFill>
                  <a:srgbClr val="0F0401"/>
                </a:solidFill>
                <a:latin typeface="Arial" pitchFamily="34" charset="0"/>
                <a:cs typeface="Arial" pitchFamily="34" charset="0"/>
              </a:rPr>
              <a:t>1. Ostia V</a:t>
            </a:r>
            <a:r>
              <a:rPr lang="en-US" sz="1400" b="1" dirty="0" smtClean="0">
                <a:solidFill>
                  <a:srgbClr val="0F0401"/>
                </a:solidFill>
                <a:latin typeface="Arial" pitchFamily="34" charset="0"/>
                <a:cs typeface="Arial" pitchFamily="34" charset="0"/>
              </a:rPr>
              <a:t>isualized</a:t>
            </a:r>
            <a:endParaRPr lang="en-US" sz="1400" b="1" dirty="0">
              <a:solidFill>
                <a:srgbClr val="0F0401"/>
              </a:solidFill>
              <a:latin typeface="Arial" pitchFamily="34" charset="0"/>
              <a:cs typeface="Arial" pitchFamily="34" charset="0"/>
            </a:endParaRPr>
          </a:p>
        </p:txBody>
      </p:sp>
      <p:sp>
        <p:nvSpPr>
          <p:cNvPr id="31755" name="TextBox 13"/>
          <p:cNvSpPr txBox="1">
            <a:spLocks noChangeArrowheads="1"/>
          </p:cNvSpPr>
          <p:nvPr/>
        </p:nvSpPr>
        <p:spPr bwMode="auto">
          <a:xfrm>
            <a:off x="4591049" y="1477477"/>
            <a:ext cx="2478024" cy="521208"/>
          </a:xfrm>
          <a:prstGeom prst="rect">
            <a:avLst/>
          </a:prstGeom>
          <a:solidFill>
            <a:schemeClr val="tx1">
              <a:alpha val="92155"/>
            </a:schemeClr>
          </a:solidFill>
          <a:ln w="9525">
            <a:noFill/>
            <a:miter lim="800000"/>
            <a:headEnd/>
            <a:tailEnd/>
          </a:ln>
          <a:effectLs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400" b="1" dirty="0">
                <a:solidFill>
                  <a:srgbClr val="0F0401"/>
                </a:solidFill>
                <a:latin typeface="Arial" pitchFamily="34" charset="0"/>
                <a:cs typeface="Arial" pitchFamily="34" charset="0"/>
              </a:rPr>
              <a:t>2. Delivery Catheter Positioned</a:t>
            </a:r>
          </a:p>
        </p:txBody>
      </p:sp>
      <p:sp>
        <p:nvSpPr>
          <p:cNvPr id="31756" name="TextBox 14"/>
          <p:cNvSpPr txBox="1">
            <a:spLocks noChangeArrowheads="1"/>
          </p:cNvSpPr>
          <p:nvPr/>
        </p:nvSpPr>
        <p:spPr bwMode="auto">
          <a:xfrm>
            <a:off x="2014538" y="3941277"/>
            <a:ext cx="2478024" cy="521208"/>
          </a:xfrm>
          <a:prstGeom prst="rect">
            <a:avLst/>
          </a:prstGeom>
          <a:solidFill>
            <a:srgbClr val="FFFFFF">
              <a:alpha val="92155"/>
            </a:srgbClr>
          </a:solidFill>
          <a:ln w="9525">
            <a:noFill/>
            <a:miter lim="800000"/>
            <a:headEnd/>
            <a:tailEnd/>
          </a:ln>
          <a:effectLst/>
          <a:extLst/>
        </p:spPr>
        <p:txBody>
          <a:bodyPr>
            <a:spAutoFit/>
          </a:bodyPr>
          <a:lstStyle>
            <a:defPPr>
              <a:defRPr lang="en-US"/>
            </a:defPPr>
            <a:lvl1pPr algn="ctr">
              <a:defRPr sz="1400" b="1">
                <a:solidFill>
                  <a:schemeClr val="bg1"/>
                </a:solidFill>
                <a:latin typeface="Arial" pitchFamily="34" charset="0"/>
                <a:ea typeface="ヒラギノ角ゴ Pro W3" charset="0"/>
                <a:cs typeface="Arial" pitchFamily="34" charset="0"/>
              </a:defRPr>
            </a:lvl1pPr>
            <a:lvl2pPr marL="742950" indent="-285750" eaLnBrk="0" hangingPunct="0">
              <a:defRPr sz="2400">
                <a:latin typeface="Arial" charset="0"/>
                <a:ea typeface="ヒラギノ角ゴ Pro W3" charset="0"/>
                <a:cs typeface="ヒラギノ角ゴ Pro W3" charset="0"/>
              </a:defRPr>
            </a:lvl2pPr>
            <a:lvl3pPr marL="1143000" indent="-228600" eaLnBrk="0" hangingPunct="0">
              <a:defRPr sz="2400">
                <a:latin typeface="Arial" charset="0"/>
                <a:ea typeface="ヒラギノ角ゴ Pro W3" charset="0"/>
                <a:cs typeface="ヒラギノ角ゴ Pro W3" charset="0"/>
              </a:defRPr>
            </a:lvl3pPr>
            <a:lvl4pPr marL="1600200" indent="-228600" eaLnBrk="0" hangingPunct="0">
              <a:defRPr sz="2400">
                <a:latin typeface="Arial" charset="0"/>
                <a:ea typeface="ヒラギノ角ゴ Pro W3" charset="0"/>
                <a:cs typeface="ヒラギノ角ゴ Pro W3" charset="0"/>
              </a:defRPr>
            </a:lvl4pPr>
            <a:lvl5pPr marL="2057400" indent="-228600" eaLnBrk="0" hangingPunct="0">
              <a:defRPr sz="2400">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latin typeface="Arial" charset="0"/>
                <a:ea typeface="ヒラギノ角ゴ Pro W3" charset="0"/>
                <a:cs typeface="ヒラギノ角ゴ Pro W3" charset="0"/>
              </a:defRPr>
            </a:lvl9pPr>
          </a:lstStyle>
          <a:p>
            <a:r>
              <a:rPr lang="en-US" dirty="0">
                <a:solidFill>
                  <a:srgbClr val="0F0401"/>
                </a:solidFill>
              </a:rPr>
              <a:t>3. Release Catheter</a:t>
            </a:r>
            <a:br>
              <a:rPr lang="en-US" dirty="0">
                <a:solidFill>
                  <a:srgbClr val="0F0401"/>
                </a:solidFill>
              </a:rPr>
            </a:br>
            <a:r>
              <a:rPr lang="en-US" dirty="0">
                <a:solidFill>
                  <a:srgbClr val="0F0401"/>
                </a:solidFill>
              </a:rPr>
              <a:t>with Gold Band</a:t>
            </a:r>
          </a:p>
        </p:txBody>
      </p:sp>
      <p:sp>
        <p:nvSpPr>
          <p:cNvPr id="31757" name="TextBox 15"/>
          <p:cNvSpPr txBox="1">
            <a:spLocks noChangeArrowheads="1"/>
          </p:cNvSpPr>
          <p:nvPr/>
        </p:nvSpPr>
        <p:spPr bwMode="auto">
          <a:xfrm>
            <a:off x="4591049" y="3941273"/>
            <a:ext cx="2478024" cy="307777"/>
          </a:xfrm>
          <a:prstGeom prst="rect">
            <a:avLst/>
          </a:prstGeom>
          <a:solidFill>
            <a:srgbClr val="FFFFFF">
              <a:alpha val="92155"/>
            </a:srgbClr>
          </a:solidFill>
          <a:ln w="9525">
            <a:noFill/>
            <a:miter lim="800000"/>
            <a:headEnd/>
            <a:tailEnd/>
          </a:ln>
          <a:effectLst/>
          <a:extLst/>
        </p:spPr>
        <p:txBody>
          <a:bodyPr>
            <a:spAutoFit/>
          </a:bodyPr>
          <a:lstStyle>
            <a:defPPr>
              <a:defRPr lang="en-US"/>
            </a:defPPr>
            <a:lvl1pPr algn="ctr">
              <a:defRPr sz="1400" b="1">
                <a:solidFill>
                  <a:schemeClr val="bg1"/>
                </a:solidFill>
                <a:latin typeface="Arial" pitchFamily="34" charset="0"/>
                <a:ea typeface="ヒラギノ角ゴ Pro W3" charset="0"/>
                <a:cs typeface="Arial" pitchFamily="34" charset="0"/>
              </a:defRPr>
            </a:lvl1pPr>
            <a:lvl2pPr marL="742950" indent="-285750" eaLnBrk="0" hangingPunct="0">
              <a:defRPr sz="2400">
                <a:latin typeface="Arial" charset="0"/>
                <a:ea typeface="ヒラギノ角ゴ Pro W3" charset="0"/>
                <a:cs typeface="ヒラギノ角ゴ Pro W3" charset="0"/>
              </a:defRPr>
            </a:lvl2pPr>
            <a:lvl3pPr marL="1143000" indent="-228600" eaLnBrk="0" hangingPunct="0">
              <a:defRPr sz="2400">
                <a:latin typeface="Arial" charset="0"/>
                <a:ea typeface="ヒラギノ角ゴ Pro W3" charset="0"/>
                <a:cs typeface="ヒラギノ角ゴ Pro W3" charset="0"/>
              </a:defRPr>
            </a:lvl3pPr>
            <a:lvl4pPr marL="1600200" indent="-228600" eaLnBrk="0" hangingPunct="0">
              <a:defRPr sz="2400">
                <a:latin typeface="Arial" charset="0"/>
                <a:ea typeface="ヒラギノ角ゴ Pro W3" charset="0"/>
                <a:cs typeface="ヒラギノ角ゴ Pro W3" charset="0"/>
              </a:defRPr>
            </a:lvl4pPr>
            <a:lvl5pPr marL="2057400" indent="-228600" eaLnBrk="0" hangingPunct="0">
              <a:defRPr sz="2400">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latin typeface="Arial" charset="0"/>
                <a:ea typeface="ヒラギノ角ゴ Pro W3" charset="0"/>
                <a:cs typeface="ヒラギノ角ゴ Pro W3" charset="0"/>
              </a:defRPr>
            </a:lvl9pPr>
          </a:lstStyle>
          <a:p>
            <a:r>
              <a:rPr lang="en-US" dirty="0">
                <a:solidFill>
                  <a:srgbClr val="0F0401"/>
                </a:solidFill>
              </a:rPr>
              <a:t>4. I</a:t>
            </a:r>
            <a:r>
              <a:rPr lang="en-US" dirty="0" smtClean="0">
                <a:solidFill>
                  <a:srgbClr val="0F0401"/>
                </a:solidFill>
              </a:rPr>
              <a:t>nsert </a:t>
            </a:r>
            <a:r>
              <a:rPr lang="en-US" dirty="0">
                <a:solidFill>
                  <a:srgbClr val="0F0401"/>
                </a:solidFill>
              </a:rPr>
              <a:t>Positioned</a:t>
            </a:r>
          </a:p>
        </p:txBody>
      </p:sp>
    </p:spTree>
    <p:extLst>
      <p:ext uri="{BB962C8B-B14F-4D97-AF65-F5344CB8AC3E}">
        <p14:creationId xmlns:p14="http://schemas.microsoft.com/office/powerpoint/2010/main" val="42052952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smtClean="0"/>
              <a:t>2. Essure Simple Procedure Steps</a:t>
            </a:r>
          </a:p>
        </p:txBody>
      </p:sp>
      <p:pic>
        <p:nvPicPr>
          <p:cNvPr id="15364" name="Picture 12" descr="305 blkmarker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780" y="1436624"/>
            <a:ext cx="2971800" cy="21796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5" name="Picture 13" descr="305 goldband 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81580" y="1436624"/>
            <a:ext cx="2971800" cy="21796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6" name="Picture 14" descr="305 trailingcoil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053380" y="1436624"/>
            <a:ext cx="2971943" cy="217804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367" name="TextBox 10"/>
          <p:cNvSpPr txBox="1">
            <a:spLocks noChangeArrowheads="1"/>
          </p:cNvSpPr>
          <p:nvPr/>
        </p:nvSpPr>
        <p:spPr bwMode="auto">
          <a:xfrm>
            <a:off x="3081580" y="3707019"/>
            <a:ext cx="2971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8925" indent="-288925" eaLnBrk="1" hangingPunct="1">
              <a:buFontTx/>
              <a:buAutoNum type="arabicPeriod" startAt="2"/>
            </a:pPr>
            <a:r>
              <a:rPr lang="en-US" dirty="0">
                <a:cs typeface="Arial" pitchFamily="34" charset="0"/>
              </a:rPr>
              <a:t>Confirm </a:t>
            </a:r>
            <a:r>
              <a:rPr lang="en-US" dirty="0" smtClean="0">
                <a:cs typeface="Arial" pitchFamily="34" charset="0"/>
              </a:rPr>
              <a:t>position = gold band at ostium </a:t>
            </a:r>
            <a:r>
              <a:rPr lang="en-US" dirty="0">
                <a:cs typeface="Arial" pitchFamily="34" charset="0"/>
              </a:rPr>
              <a:t>+ green </a:t>
            </a:r>
            <a:r>
              <a:rPr lang="en-US" dirty="0" smtClean="0">
                <a:cs typeface="Arial" pitchFamily="34" charset="0"/>
              </a:rPr>
              <a:t>catheter in view</a:t>
            </a:r>
            <a:r>
              <a:rPr lang="en-US" dirty="0">
                <a:cs typeface="Arial" pitchFamily="34" charset="0"/>
              </a:rPr>
              <a:t> </a:t>
            </a:r>
          </a:p>
          <a:p>
            <a:pPr marL="288925" indent="-288925" eaLnBrk="1" hangingPunct="1">
              <a:spcBef>
                <a:spcPts val="1200"/>
              </a:spcBef>
              <a:buFontTx/>
              <a:buAutoNum type="arabicPeriod" startAt="2"/>
            </a:pPr>
            <a:r>
              <a:rPr lang="en-US" dirty="0" smtClean="0">
                <a:cs typeface="Arial" pitchFamily="34" charset="0"/>
              </a:rPr>
              <a:t>Deploy device = push </a:t>
            </a:r>
            <a:r>
              <a:rPr lang="en-US" dirty="0">
                <a:cs typeface="Arial" pitchFamily="34" charset="0"/>
              </a:rPr>
              <a:t>button, wheel back button toward you to hard stop </a:t>
            </a:r>
            <a:r>
              <a:rPr lang="en-US" dirty="0" smtClean="0">
                <a:cs typeface="Arial" pitchFamily="34" charset="0"/>
              </a:rPr>
              <a:t>again while </a:t>
            </a:r>
            <a:r>
              <a:rPr lang="en-US" b="1" dirty="0" smtClean="0">
                <a:cs typeface="Arial" pitchFamily="34" charset="0"/>
              </a:rPr>
              <a:t>maintaining stabilization </a:t>
            </a:r>
            <a:endParaRPr lang="en-US" b="1" dirty="0">
              <a:cs typeface="Arial" pitchFamily="34" charset="0"/>
            </a:endParaRPr>
          </a:p>
        </p:txBody>
      </p:sp>
      <p:sp>
        <p:nvSpPr>
          <p:cNvPr id="15368" name="TextBox 14"/>
          <p:cNvSpPr txBox="1">
            <a:spLocks noChangeArrowheads="1"/>
          </p:cNvSpPr>
          <p:nvPr/>
        </p:nvSpPr>
        <p:spPr bwMode="auto">
          <a:xfrm>
            <a:off x="6053379" y="3707019"/>
            <a:ext cx="2971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8925" indent="-288925" eaLnBrk="1" hangingPunct="1"/>
            <a:r>
              <a:rPr lang="en-US" dirty="0" smtClean="0">
                <a:cs typeface="Arial" pitchFamily="34" charset="0"/>
              </a:rPr>
              <a:t>4.	Confirm placement and record in notes</a:t>
            </a:r>
            <a:endParaRPr lang="en-US" dirty="0">
              <a:cs typeface="Arial" pitchFamily="34" charset="0"/>
            </a:endParaRPr>
          </a:p>
        </p:txBody>
      </p:sp>
      <p:sp>
        <p:nvSpPr>
          <p:cNvPr id="15369" name="Rectangle 15"/>
          <p:cNvSpPr>
            <a:spLocks noChangeArrowheads="1"/>
          </p:cNvSpPr>
          <p:nvPr/>
        </p:nvSpPr>
        <p:spPr bwMode="auto">
          <a:xfrm>
            <a:off x="109779" y="3707019"/>
            <a:ext cx="29718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8925" indent="-288925">
              <a:buFontTx/>
              <a:buAutoNum type="arabicPeriod"/>
            </a:pPr>
            <a:r>
              <a:rPr lang="en-US" dirty="0">
                <a:latin typeface="Arial" pitchFamily="34" charset="0"/>
                <a:cs typeface="Arial" pitchFamily="34" charset="0"/>
              </a:rPr>
              <a:t>Insert catheter to black </a:t>
            </a:r>
            <a:r>
              <a:rPr lang="en-US" dirty="0" smtClean="0">
                <a:latin typeface="Arial" pitchFamily="34" charset="0"/>
                <a:cs typeface="Arial" pitchFamily="34" charset="0"/>
              </a:rPr>
              <a:t>marker</a:t>
            </a:r>
            <a:r>
              <a:rPr lang="en-US" sz="1200" dirty="0" smtClean="0">
                <a:latin typeface="Arial" pitchFamily="34" charset="0"/>
                <a:cs typeface="Arial" pitchFamily="34" charset="0"/>
              </a:rPr>
              <a:t> – </a:t>
            </a:r>
            <a:r>
              <a:rPr lang="en-US" u="sng" dirty="0" smtClean="0">
                <a:latin typeface="Arial" pitchFamily="34" charset="0"/>
                <a:cs typeface="Arial" pitchFamily="34" charset="0"/>
              </a:rPr>
              <a:t>stabilize Essure handle to hysteroscope</a:t>
            </a:r>
            <a:r>
              <a:rPr lang="en-US" sz="1200" dirty="0">
                <a:latin typeface="Arial" pitchFamily="34" charset="0"/>
                <a:cs typeface="Arial" pitchFamily="34" charset="0"/>
              </a:rPr>
              <a:t> – </a:t>
            </a:r>
            <a:r>
              <a:rPr lang="en-US" dirty="0" smtClean="0">
                <a:latin typeface="Arial" pitchFamily="34" charset="0"/>
                <a:cs typeface="Arial" pitchFamily="34" charset="0"/>
              </a:rPr>
              <a:t>wheel button </a:t>
            </a:r>
            <a:r>
              <a:rPr lang="en-US" dirty="0">
                <a:latin typeface="Arial" pitchFamily="34" charset="0"/>
                <a:cs typeface="Arial" pitchFamily="34" charset="0"/>
              </a:rPr>
              <a:t>toward you to </a:t>
            </a:r>
            <a:r>
              <a:rPr lang="en-US" b="1" dirty="0">
                <a:latin typeface="Arial" pitchFamily="34" charset="0"/>
                <a:cs typeface="Arial" pitchFamily="34" charset="0"/>
              </a:rPr>
              <a:t>hard stop</a:t>
            </a:r>
          </a:p>
        </p:txBody>
      </p:sp>
    </p:spTree>
    <p:extLst>
      <p:ext uri="{BB962C8B-B14F-4D97-AF65-F5344CB8AC3E}">
        <p14:creationId xmlns:p14="http://schemas.microsoft.com/office/powerpoint/2010/main" val="1658254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Deployed Insert in Tube</a:t>
            </a:r>
            <a:endParaRPr lang="en-US" dirty="0"/>
          </a:p>
        </p:txBody>
      </p:sp>
      <p:pic>
        <p:nvPicPr>
          <p:cNvPr id="6" name="Picture 39" descr="HystSTEPS4.jpg"/>
          <p:cNvPicPr>
            <a:picLocks noGrp="1" noChangeAspect="1"/>
          </p:cNvPicPr>
          <p:nvPr>
            <p:ph idx="1"/>
          </p:nvPr>
        </p:nvPicPr>
        <p:blipFill>
          <a:blip r:embed="rId3" cstate="print"/>
          <a:srcRect t="21388" b="21388"/>
          <a:stretch>
            <a:fillRect/>
          </a:stretch>
        </p:blipFill>
        <p:spPr bwMode="auto">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2651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Satisfactory Placement</a:t>
            </a:r>
            <a:endParaRPr lang="en-US" dirty="0"/>
          </a:p>
        </p:txBody>
      </p:sp>
      <p:sp>
        <p:nvSpPr>
          <p:cNvPr id="3" name="Content Placeholder 2"/>
          <p:cNvSpPr>
            <a:spLocks noGrp="1"/>
          </p:cNvSpPr>
          <p:nvPr>
            <p:ph idx="1"/>
          </p:nvPr>
        </p:nvSpPr>
        <p:spPr/>
        <p:txBody>
          <a:bodyPr>
            <a:normAutofit/>
          </a:bodyPr>
          <a:lstStyle/>
          <a:p>
            <a:r>
              <a:rPr lang="en-US" sz="2400" dirty="0" smtClean="0"/>
              <a:t>Remove if 18 or more coils visible in uterine cavity</a:t>
            </a:r>
          </a:p>
          <a:p>
            <a:pPr lvl="1"/>
            <a:r>
              <a:rPr lang="en-US" sz="2400" dirty="0" smtClean="0"/>
              <a:t>Not enough in tube to prevent expulsion</a:t>
            </a:r>
          </a:p>
          <a:p>
            <a:pPr marL="228600" lvl="1" indent="0">
              <a:buNone/>
            </a:pPr>
            <a:endParaRPr lang="en-US" sz="2400" dirty="0" smtClean="0"/>
          </a:p>
          <a:p>
            <a:r>
              <a:rPr lang="en-US" sz="2400" dirty="0" smtClean="0"/>
              <a:t>Remove with Micro Grasper</a:t>
            </a:r>
          </a:p>
          <a:p>
            <a:pPr lvl="1"/>
            <a:r>
              <a:rPr lang="en-US" sz="2400" dirty="0" smtClean="0"/>
              <a:t>Grab both inner and outer coils</a:t>
            </a:r>
          </a:p>
          <a:p>
            <a:pPr marL="228600" lvl="1" indent="0">
              <a:buNone/>
            </a:pPr>
            <a:endParaRPr lang="en-US" dirty="0" smtClean="0"/>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3388199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dirty="0" err="1" smtClean="0">
                <a:ea typeface="+mj-ea"/>
              </a:rPr>
              <a:t>Hysteroscopic</a:t>
            </a:r>
            <a:r>
              <a:rPr lang="en-US" dirty="0" smtClean="0">
                <a:ea typeface="+mj-ea"/>
              </a:rPr>
              <a:t> Sterilization </a:t>
            </a:r>
          </a:p>
        </p:txBody>
      </p:sp>
      <p:sp>
        <p:nvSpPr>
          <p:cNvPr id="21507" name="Content Placeholder 6"/>
          <p:cNvSpPr>
            <a:spLocks noGrp="1"/>
          </p:cNvSpPr>
          <p:nvPr>
            <p:ph idx="1"/>
          </p:nvPr>
        </p:nvSpPr>
        <p:spPr>
          <a:xfrm>
            <a:off x="457200" y="1600200"/>
            <a:ext cx="7467600" cy="4873625"/>
          </a:xfrm>
        </p:spPr>
        <p:txBody>
          <a:bodyPr/>
          <a:lstStyle/>
          <a:p>
            <a:r>
              <a:rPr lang="en-US" dirty="0">
                <a:latin typeface="Century Schoolbook" charset="0"/>
              </a:rPr>
              <a:t>HSG at 3 months to document occlusion; repeat at 6 </a:t>
            </a:r>
            <a:r>
              <a:rPr lang="en-US" dirty="0" smtClean="0">
                <a:latin typeface="Century Schoolbook" charset="0"/>
              </a:rPr>
              <a:t>months </a:t>
            </a:r>
            <a:r>
              <a:rPr lang="en-US" dirty="0">
                <a:latin typeface="Century Schoolbook" charset="0"/>
              </a:rPr>
              <a:t>if not occluded. </a:t>
            </a:r>
          </a:p>
          <a:p>
            <a:r>
              <a:rPr lang="en-US" dirty="0">
                <a:latin typeface="Century Schoolbook" charset="0"/>
              </a:rPr>
              <a:t>Continue birth control.</a:t>
            </a:r>
          </a:p>
          <a:p>
            <a:r>
              <a:rPr lang="en-US" dirty="0">
                <a:latin typeface="Century Schoolbook" charset="0"/>
              </a:rPr>
              <a:t>Outside the US: pelvic x-ray at 12 weeks to document placement.</a:t>
            </a:r>
          </a:p>
          <a:p>
            <a:endParaRPr lang="en-US" dirty="0">
              <a:latin typeface="Century Schoolbook" charset="0"/>
            </a:endParaRPr>
          </a:p>
          <a:p>
            <a:pPr>
              <a:buFont typeface="Wingdings" charset="0"/>
              <a:buNone/>
            </a:pPr>
            <a:endParaRPr lang="en-US" dirty="0">
              <a:latin typeface="Century Schoolbook" charset="0"/>
            </a:endParaRPr>
          </a:p>
          <a:p>
            <a:endParaRPr lang="en-US" dirty="0">
              <a:latin typeface="Century Schoolbook" charset="0"/>
            </a:endParaRPr>
          </a:p>
          <a:p>
            <a:endParaRPr lang="en-US" dirty="0">
              <a:latin typeface="Century Schoolbook" charset="0"/>
            </a:endParaRPr>
          </a:p>
          <a:p>
            <a:endParaRPr lang="en-US" dirty="0">
              <a:latin typeface="Century Schoolbook" charset="0"/>
            </a:endParaRPr>
          </a:p>
          <a:p>
            <a:endParaRPr lang="en-US" dirty="0">
              <a:latin typeface="Century Schoolbook" charset="0"/>
            </a:endParaRPr>
          </a:p>
          <a:p>
            <a:endParaRPr lang="en-US" dirty="0">
              <a:latin typeface="Century Schoolbook" charset="0"/>
            </a:endParaRPr>
          </a:p>
          <a:p>
            <a:endParaRPr lang="en-US" dirty="0">
              <a:latin typeface="Century Schoolbook"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6576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Footer Placeholder 9"/>
          <p:cNvSpPr>
            <a:spLocks noGrp="1"/>
          </p:cNvSpPr>
          <p:nvPr>
            <p:ph type="ftr" sz="quarter" idx="12"/>
          </p:nvPr>
        </p:nvSpPr>
        <p:spPr bwMode="auto">
          <a:xfrm>
            <a:off x="838200" y="5562600"/>
            <a:ext cx="533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solidFill>
                  <a:srgbClr val="FFFFFF"/>
                </a:solidFill>
              </a:rPr>
              <a:t>Palmer SN et al.  Reviews in Obstetrics and Gynecology 2009; 2(2):84-92.</a:t>
            </a:r>
          </a:p>
          <a:p>
            <a:pPr eaLnBrk="1" hangingPunct="1"/>
            <a:r>
              <a:rPr lang="en-US" sz="1400" b="1">
                <a:solidFill>
                  <a:srgbClr val="FFFFFF"/>
                </a:solidFill>
              </a:rPr>
              <a:t>Pererson HB et al. Am J Obstet Gynecol 1996; 174:1161-1170</a:t>
            </a:r>
          </a:p>
          <a:p>
            <a:pPr eaLnBrk="1" hangingPunct="1"/>
            <a:r>
              <a:rPr lang="en-US" sz="1400" b="1">
                <a:solidFill>
                  <a:srgbClr val="FFFFFF"/>
                </a:solidFill>
              </a:rPr>
              <a:t>Smith R.  Int  J Gyn &amp; Ostet 2010;108:79-84.</a:t>
            </a:r>
          </a:p>
        </p:txBody>
      </p:sp>
    </p:spTree>
    <p:extLst>
      <p:ext uri="{BB962C8B-B14F-4D97-AF65-F5344CB8AC3E}">
        <p14:creationId xmlns:p14="http://schemas.microsoft.com/office/powerpoint/2010/main" val="4196963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Stations</a:t>
            </a:r>
            <a:endParaRPr lang="en-US" dirty="0"/>
          </a:p>
        </p:txBody>
      </p:sp>
      <p:sp>
        <p:nvSpPr>
          <p:cNvPr id="3" name="Content Placeholder 2"/>
          <p:cNvSpPr>
            <a:spLocks noGrp="1"/>
          </p:cNvSpPr>
          <p:nvPr>
            <p:ph idx="1"/>
          </p:nvPr>
        </p:nvSpPr>
        <p:spPr/>
        <p:txBody>
          <a:bodyPr/>
          <a:lstStyle/>
          <a:p>
            <a:r>
              <a:rPr lang="en-US" dirty="0" smtClean="0"/>
              <a:t>High Fidelity Simulator</a:t>
            </a:r>
          </a:p>
          <a:p>
            <a:r>
              <a:rPr lang="en-US" dirty="0" smtClean="0"/>
              <a:t>3 “dry labs”</a:t>
            </a:r>
          </a:p>
          <a:p>
            <a:r>
              <a:rPr lang="en-US" dirty="0" smtClean="0"/>
              <a:t>Counseling Station</a:t>
            </a:r>
          </a:p>
          <a:p>
            <a:r>
              <a:rPr lang="en-US" dirty="0" smtClean="0"/>
              <a:t>Media Station</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38</a:t>
            </a:fld>
            <a:endParaRPr lang="en-US"/>
          </a:p>
        </p:txBody>
      </p:sp>
    </p:spTree>
    <p:extLst>
      <p:ext uri="{BB962C8B-B14F-4D97-AF65-F5344CB8AC3E}">
        <p14:creationId xmlns:p14="http://schemas.microsoft.com/office/powerpoint/2010/main" val="314820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r>
              <a:rPr lang="en-US" dirty="0" smtClean="0"/>
              <a:t>The Essure Procedure</a:t>
            </a:r>
          </a:p>
        </p:txBody>
      </p:sp>
      <p:sp>
        <p:nvSpPr>
          <p:cNvPr id="17411" name="Content Placeholder 9"/>
          <p:cNvSpPr>
            <a:spLocks noGrp="1"/>
          </p:cNvSpPr>
          <p:nvPr>
            <p:ph idx="1"/>
          </p:nvPr>
        </p:nvSpPr>
        <p:spPr>
          <a:xfrm>
            <a:off x="457200" y="1524342"/>
            <a:ext cx="4097150" cy="4936190"/>
          </a:xfrm>
        </p:spPr>
        <p:txBody>
          <a:bodyPr>
            <a:noAutofit/>
          </a:bodyPr>
          <a:lstStyle/>
          <a:p>
            <a:pPr>
              <a:spcBef>
                <a:spcPts val="0"/>
              </a:spcBef>
            </a:pPr>
            <a:r>
              <a:rPr lang="en-US" sz="1900" dirty="0" smtClean="0"/>
              <a:t>Hysteroscopic approach</a:t>
            </a:r>
          </a:p>
          <a:p>
            <a:pPr>
              <a:spcBef>
                <a:spcPts val="0"/>
              </a:spcBef>
            </a:pPr>
            <a:r>
              <a:rPr lang="en-US" sz="1900" dirty="0" smtClean="0"/>
              <a:t>Radiopaque </a:t>
            </a:r>
            <a:r>
              <a:rPr lang="en-US" sz="1900" dirty="0"/>
              <a:t>inserts placed in </a:t>
            </a:r>
            <a:br>
              <a:rPr lang="en-US" sz="1900" dirty="0"/>
            </a:br>
            <a:r>
              <a:rPr lang="en-US" sz="1900" dirty="0"/>
              <a:t>the proximal portion of the fallopian tube</a:t>
            </a:r>
          </a:p>
          <a:p>
            <a:pPr>
              <a:spcBef>
                <a:spcPts val="0"/>
              </a:spcBef>
            </a:pPr>
            <a:r>
              <a:rPr lang="en-US" sz="1900" dirty="0"/>
              <a:t>Dynamic outer coil anchors insert </a:t>
            </a:r>
          </a:p>
          <a:p>
            <a:pPr>
              <a:spcBef>
                <a:spcPts val="0"/>
              </a:spcBef>
            </a:pPr>
            <a:r>
              <a:rPr lang="en-US" sz="1900" dirty="0"/>
              <a:t>Tissue ingrowth occurs through the insert creating natural barrier</a:t>
            </a:r>
          </a:p>
          <a:p>
            <a:pPr>
              <a:spcBef>
                <a:spcPts val="0"/>
              </a:spcBef>
            </a:pPr>
            <a:r>
              <a:rPr lang="en-US" sz="1900" dirty="0" smtClean="0"/>
              <a:t>99.83% effective*</a:t>
            </a:r>
          </a:p>
          <a:p>
            <a:pPr>
              <a:spcBef>
                <a:spcPts val="0"/>
              </a:spcBef>
            </a:pPr>
            <a:r>
              <a:rPr lang="en-US" sz="1900" dirty="0" smtClean="0"/>
              <a:t>3rd Generation Delivery System</a:t>
            </a:r>
          </a:p>
          <a:p>
            <a:pPr lvl="1">
              <a:spcBef>
                <a:spcPts val="0"/>
              </a:spcBef>
            </a:pPr>
            <a:r>
              <a:rPr lang="en-US" sz="1600" dirty="0" smtClean="0"/>
              <a:t>Techniques are perfected</a:t>
            </a:r>
          </a:p>
          <a:p>
            <a:pPr lvl="1">
              <a:spcBef>
                <a:spcPts val="0"/>
              </a:spcBef>
            </a:pPr>
            <a:r>
              <a:rPr lang="en-US" sz="1600" dirty="0" smtClean="0"/>
              <a:t>System is easy to use</a:t>
            </a:r>
            <a:endParaRPr lang="en-US" sz="1600" dirty="0"/>
          </a:p>
        </p:txBody>
      </p:sp>
      <p:grpSp>
        <p:nvGrpSpPr>
          <p:cNvPr id="11" name="Group 10"/>
          <p:cNvGrpSpPr/>
          <p:nvPr/>
        </p:nvGrpSpPr>
        <p:grpSpPr>
          <a:xfrm>
            <a:off x="3258959" y="4174001"/>
            <a:ext cx="6037850" cy="1575900"/>
            <a:chOff x="2928045" y="4970950"/>
            <a:chExt cx="6037850" cy="1575900"/>
          </a:xfrm>
        </p:grpSpPr>
        <p:pic>
          <p:nvPicPr>
            <p:cNvPr id="20" name="Picture 4" descr="\\Vault\DeptPrivate\Marketing\Art Archive\Commonly Requested Images\Essure06_MAY20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18410" y="4970950"/>
              <a:ext cx="2212665" cy="1575900"/>
            </a:xfrm>
            <a:prstGeom prst="rect">
              <a:avLst/>
            </a:prstGeom>
            <a:noFill/>
            <a:ln w="38100">
              <a:noFill/>
            </a:ln>
            <a:effectLst>
              <a:outerShdw blurRad="50800" dist="38100" dir="2700000" algn="tl" rotWithShape="0">
                <a:prstClr val="black">
                  <a:alpha val="40000"/>
                </a:prstClr>
              </a:outerShdw>
            </a:effectLst>
          </p:spPr>
        </p:pic>
        <p:sp>
          <p:nvSpPr>
            <p:cNvPr id="25" name="TextBox 24"/>
            <p:cNvSpPr txBox="1"/>
            <p:nvPr/>
          </p:nvSpPr>
          <p:spPr>
            <a:xfrm>
              <a:off x="2928045" y="5604739"/>
              <a:ext cx="2529623" cy="707886"/>
            </a:xfrm>
            <a:prstGeom prst="rect">
              <a:avLst/>
            </a:prstGeom>
            <a:noFill/>
          </p:spPr>
          <p:txBody>
            <a:bodyPr wrap="square" rtlCol="0">
              <a:spAutoFit/>
            </a:bodyPr>
            <a:lstStyle/>
            <a:p>
              <a:pPr algn="ctr"/>
              <a:r>
                <a:rPr lang="en-US" sz="1600" dirty="0" smtClean="0">
                  <a:solidFill>
                    <a:schemeClr val="accent6"/>
                  </a:solidFill>
                  <a:latin typeface="Arial" pitchFamily="34" charset="0"/>
                  <a:cs typeface="Arial" pitchFamily="34" charset="0"/>
                </a:rPr>
                <a:t>Outer Coil</a:t>
              </a:r>
            </a:p>
            <a:p>
              <a:pPr algn="ctr"/>
              <a:r>
                <a:rPr lang="en-US" sz="1200" dirty="0" smtClean="0">
                  <a:solidFill>
                    <a:schemeClr val="accent6"/>
                  </a:solidFill>
                  <a:latin typeface="Arial" pitchFamily="34" charset="0"/>
                  <a:cs typeface="Arial" pitchFamily="34" charset="0"/>
                </a:rPr>
                <a:t>maintains placement</a:t>
              </a:r>
            </a:p>
            <a:p>
              <a:pPr algn="ctr"/>
              <a:r>
                <a:rPr lang="en-US" sz="1200" dirty="0" smtClean="0">
                  <a:solidFill>
                    <a:schemeClr val="accent6"/>
                  </a:solidFill>
                  <a:latin typeface="Arial" pitchFamily="34" charset="0"/>
                  <a:cs typeface="Arial" pitchFamily="34" charset="0"/>
                </a:rPr>
                <a:t>during ingrowth</a:t>
              </a:r>
              <a:endParaRPr lang="en-US" sz="1200" dirty="0">
                <a:solidFill>
                  <a:schemeClr val="accent6"/>
                </a:solidFill>
                <a:latin typeface="Arial" pitchFamily="34" charset="0"/>
                <a:cs typeface="Arial" pitchFamily="34" charset="0"/>
              </a:endParaRPr>
            </a:p>
          </p:txBody>
        </p:sp>
        <p:cxnSp>
          <p:nvCxnSpPr>
            <p:cNvPr id="30" name="Straight Arrow Connector 29"/>
            <p:cNvCxnSpPr/>
            <p:nvPr/>
          </p:nvCxnSpPr>
          <p:spPr>
            <a:xfrm>
              <a:off x="4828630" y="5777125"/>
              <a:ext cx="838745" cy="314232"/>
            </a:xfrm>
            <a:prstGeom prst="straightConnector1">
              <a:avLst/>
            </a:prstGeom>
            <a:ln>
              <a:solidFill>
                <a:schemeClr val="tx2"/>
              </a:solidFill>
              <a:tailEnd type="ova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347615" y="5304201"/>
              <a:ext cx="1618280" cy="738664"/>
            </a:xfrm>
            <a:prstGeom prst="rect">
              <a:avLst/>
            </a:prstGeom>
            <a:noFill/>
          </p:spPr>
          <p:txBody>
            <a:bodyPr wrap="square" rtlCol="0">
              <a:spAutoFit/>
            </a:bodyPr>
            <a:lstStyle/>
            <a:p>
              <a:pPr algn="ctr"/>
              <a:r>
                <a:rPr lang="en-US" dirty="0" smtClean="0">
                  <a:solidFill>
                    <a:schemeClr val="accent6"/>
                  </a:solidFill>
                  <a:latin typeface="Arial" pitchFamily="34" charset="0"/>
                  <a:cs typeface="Arial" pitchFamily="34" charset="0"/>
                </a:rPr>
                <a:t>Inner Coil</a:t>
              </a:r>
            </a:p>
            <a:p>
              <a:pPr algn="ctr"/>
              <a:r>
                <a:rPr lang="en-US" sz="1200" dirty="0" smtClean="0">
                  <a:solidFill>
                    <a:schemeClr val="accent6"/>
                  </a:solidFill>
                  <a:latin typeface="Arial" pitchFamily="34" charset="0"/>
                  <a:cs typeface="Arial" pitchFamily="34" charset="0"/>
                </a:rPr>
                <a:t>PET fibers create 3cm occlusion</a:t>
              </a:r>
              <a:endParaRPr lang="en-US" sz="1200" dirty="0">
                <a:solidFill>
                  <a:schemeClr val="accent6"/>
                </a:solidFill>
                <a:latin typeface="Arial" pitchFamily="34" charset="0"/>
                <a:cs typeface="Arial" pitchFamily="34" charset="0"/>
              </a:endParaRPr>
            </a:p>
          </p:txBody>
        </p:sp>
        <p:cxnSp>
          <p:nvCxnSpPr>
            <p:cNvPr id="40" name="Straight Arrow Connector 39"/>
            <p:cNvCxnSpPr/>
            <p:nvPr/>
          </p:nvCxnSpPr>
          <p:spPr>
            <a:xfrm rot="10800000" flipV="1">
              <a:off x="6510339" y="5512167"/>
              <a:ext cx="1025525" cy="197256"/>
            </a:xfrm>
            <a:prstGeom prst="straightConnector1">
              <a:avLst/>
            </a:prstGeom>
            <a:ln>
              <a:solidFill>
                <a:schemeClr val="tx2"/>
              </a:solidFill>
              <a:tailEnd type="oval"/>
            </a:ln>
            <a:effectLst/>
          </p:spPr>
          <p:style>
            <a:lnRef idx="2">
              <a:schemeClr val="accent1"/>
            </a:lnRef>
            <a:fillRef idx="0">
              <a:schemeClr val="accent1"/>
            </a:fillRef>
            <a:effectRef idx="1">
              <a:schemeClr val="accent1"/>
            </a:effectRef>
            <a:fontRef idx="minor">
              <a:schemeClr val="tx1"/>
            </a:fontRef>
          </p:style>
        </p:cxnSp>
      </p:grpSp>
      <p:pic>
        <p:nvPicPr>
          <p:cNvPr id="31" name="Picture 4" descr="\\Vault\DeptPrivate\Marketing\Art Archive\Commonly Requested Images\Essure06_MAY201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60534" y="1240284"/>
            <a:ext cx="3896634" cy="2476953"/>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460532"/>
            <a:ext cx="7772400" cy="400110"/>
          </a:xfrm>
          <a:prstGeom prst="rect">
            <a:avLst/>
          </a:prstGeom>
          <a:noFill/>
        </p:spPr>
        <p:txBody>
          <a:bodyPr wrap="square" rtlCol="0" anchor="b">
            <a:spAutoFit/>
          </a:bodyPr>
          <a:lstStyle/>
          <a:p>
            <a:r>
              <a:rPr lang="en-US" sz="1000" dirty="0" smtClean="0">
                <a:latin typeface="Arial" pitchFamily="34" charset="0"/>
                <a:cs typeface="Arial" pitchFamily="34" charset="0"/>
              </a:rPr>
              <a:t>.</a:t>
            </a:r>
          </a:p>
          <a:p>
            <a:endParaRPr lang="en-US" sz="1000" dirty="0">
              <a:latin typeface="Arial" pitchFamily="34" charset="0"/>
              <a:cs typeface="Arial" pitchFamily="34" charset="0"/>
            </a:endParaRPr>
          </a:p>
        </p:txBody>
      </p:sp>
      <p:sp>
        <p:nvSpPr>
          <p:cNvPr id="3" name="TextBox 2"/>
          <p:cNvSpPr txBox="1"/>
          <p:nvPr/>
        </p:nvSpPr>
        <p:spPr>
          <a:xfrm>
            <a:off x="627797" y="6275866"/>
            <a:ext cx="2491516" cy="276999"/>
          </a:xfrm>
          <a:prstGeom prst="rect">
            <a:avLst/>
          </a:prstGeom>
          <a:noFill/>
        </p:spPr>
        <p:txBody>
          <a:bodyPr wrap="none" rtlCol="0">
            <a:spAutoFit/>
          </a:bodyPr>
          <a:lstStyle/>
          <a:p>
            <a:r>
              <a:rPr lang="en-US" sz="1200" dirty="0" smtClean="0"/>
              <a:t>*Based on five year clinical trial data </a:t>
            </a:r>
            <a:endParaRPr lang="en-US" sz="1200" dirty="0"/>
          </a:p>
        </p:txBody>
      </p:sp>
    </p:spTree>
    <p:extLst>
      <p:ext uri="{BB962C8B-B14F-4D97-AF65-F5344CB8AC3E}">
        <p14:creationId xmlns:p14="http://schemas.microsoft.com/office/powerpoint/2010/main" val="3996923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ESS305-hand40v2-wout-background.gif"/>
          <p:cNvPicPr>
            <a:picLocks noChangeAspect="1"/>
          </p:cNvPicPr>
          <p:nvPr/>
        </p:nvPicPr>
        <p:blipFill>
          <a:blip r:embed="rId3">
            <a:extLst>
              <a:ext uri="{28A0092B-C50C-407E-A947-70E740481C1C}">
                <a14:useLocalDpi xmlns:a14="http://schemas.microsoft.com/office/drawing/2010/main" val="0"/>
              </a:ext>
            </a:extLst>
          </a:blip>
          <a:srcRect l="34650" t="12959" r="3635" b="20160"/>
          <a:stretch>
            <a:fillRect/>
          </a:stretch>
        </p:blipFill>
        <p:spPr bwMode="auto">
          <a:xfrm>
            <a:off x="0" y="990600"/>
            <a:ext cx="4856163"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pPr eaLnBrk="1" hangingPunct="1"/>
            <a:r>
              <a:rPr lang="en-AU" dirty="0" smtClean="0">
                <a:ln>
                  <a:noFill/>
                </a:ln>
                <a:latin typeface="Arial" pitchFamily="34" charset="0"/>
                <a:cs typeface="Arial" pitchFamily="34" charset="0"/>
              </a:rPr>
              <a:t>The </a:t>
            </a:r>
            <a:r>
              <a:rPr lang="en-AU" dirty="0" err="1" smtClean="0">
                <a:ln>
                  <a:noFill/>
                </a:ln>
                <a:latin typeface="Arial" pitchFamily="34" charset="0"/>
                <a:cs typeface="Arial" pitchFamily="34" charset="0"/>
              </a:rPr>
              <a:t>Essure</a:t>
            </a:r>
            <a:r>
              <a:rPr lang="en-AU" dirty="0" smtClean="0">
                <a:ln>
                  <a:noFill/>
                </a:ln>
                <a:latin typeface="Arial" pitchFamily="34" charset="0"/>
                <a:cs typeface="Arial" pitchFamily="34" charset="0"/>
              </a:rPr>
              <a:t> Insert</a:t>
            </a:r>
          </a:p>
        </p:txBody>
      </p:sp>
      <p:sp>
        <p:nvSpPr>
          <p:cNvPr id="23556" name="Content Placeholder 10"/>
          <p:cNvSpPr>
            <a:spLocks noGrp="1"/>
          </p:cNvSpPr>
          <p:nvPr>
            <p:ph sz="half" idx="1"/>
          </p:nvPr>
        </p:nvSpPr>
        <p:spPr>
          <a:xfrm>
            <a:off x="4618038" y="2387276"/>
            <a:ext cx="4038600" cy="3275013"/>
          </a:xfrm>
        </p:spPr>
        <p:txBody>
          <a:bodyPr>
            <a:normAutofit/>
          </a:bodyPr>
          <a:lstStyle/>
          <a:p>
            <a:pPr eaLnBrk="1" hangingPunct="1"/>
            <a:r>
              <a:rPr lang="en-US" dirty="0" smtClean="0">
                <a:latin typeface="Arial" pitchFamily="34" charset="0"/>
                <a:cs typeface="Arial" pitchFamily="34" charset="0"/>
              </a:rPr>
              <a:t>Soft, flexible, super-elastic design</a:t>
            </a:r>
          </a:p>
          <a:p>
            <a:pPr eaLnBrk="1" hangingPunct="1"/>
            <a:r>
              <a:rPr lang="en-US" dirty="0" smtClean="0">
                <a:latin typeface="Arial" pitchFamily="34" charset="0"/>
                <a:cs typeface="Arial" pitchFamily="34" charset="0"/>
              </a:rPr>
              <a:t>Proven materials used for decades in medical devices </a:t>
            </a:r>
          </a:p>
          <a:p>
            <a:pPr eaLnBrk="1" hangingPunct="1"/>
            <a:r>
              <a:rPr lang="en-US" dirty="0" smtClean="0">
                <a:latin typeface="Arial" pitchFamily="34" charset="0"/>
                <a:cs typeface="Arial" pitchFamily="34" charset="0"/>
              </a:rPr>
              <a:t>Non-incisional </a:t>
            </a:r>
          </a:p>
          <a:p>
            <a:pPr eaLnBrk="1" hangingPunct="1"/>
            <a:r>
              <a:rPr lang="en-US" dirty="0" smtClean="0">
                <a:latin typeface="Arial" pitchFamily="34" charset="0"/>
                <a:cs typeface="Arial" pitchFamily="34" charset="0"/>
              </a:rPr>
              <a:t>No added hormones</a:t>
            </a:r>
          </a:p>
          <a:p>
            <a:pPr eaLnBrk="1" hangingPunct="1"/>
            <a:r>
              <a:rPr lang="en-US" dirty="0" smtClean="0">
                <a:latin typeface="Arial" pitchFamily="34" charset="0"/>
                <a:cs typeface="Arial" pitchFamily="34" charset="0"/>
              </a:rPr>
              <a:t>No requirement for general anesthesia</a:t>
            </a:r>
          </a:p>
        </p:txBody>
      </p:sp>
    </p:spTree>
    <p:extLst>
      <p:ext uri="{BB962C8B-B14F-4D97-AF65-F5344CB8AC3E}">
        <p14:creationId xmlns:p14="http://schemas.microsoft.com/office/powerpoint/2010/main" val="1379785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865" y="1264016"/>
            <a:ext cx="7998246" cy="5515209"/>
          </a:xfrm>
          <a:prstGeom prst="rect">
            <a:avLst/>
          </a:prstGeom>
        </p:spPr>
      </p:pic>
      <p:sp>
        <p:nvSpPr>
          <p:cNvPr id="10243" name="Title 1"/>
          <p:cNvSpPr>
            <a:spLocks noGrp="1"/>
          </p:cNvSpPr>
          <p:nvPr>
            <p:ph type="title"/>
          </p:nvPr>
        </p:nvSpPr>
        <p:spPr/>
        <p:txBody>
          <a:bodyPr/>
          <a:lstStyle/>
          <a:p>
            <a:r>
              <a:rPr lang="en-US" dirty="0" smtClean="0"/>
              <a:t>Contents of Essure Kit</a:t>
            </a:r>
          </a:p>
        </p:txBody>
      </p:sp>
    </p:spTree>
    <p:extLst>
      <p:ext uri="{BB962C8B-B14F-4D97-AF65-F5344CB8AC3E}">
        <p14:creationId xmlns:p14="http://schemas.microsoft.com/office/powerpoint/2010/main" val="1956647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smtClean="0"/>
              <a:t>Essure System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4775" y="1674796"/>
            <a:ext cx="7334450" cy="3817248"/>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142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0" descr="ESS305 device tip close.jpg"/>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133600" y="3755719"/>
            <a:ext cx="42989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1"/>
          <p:cNvSpPr>
            <a:spLocks noGrp="1"/>
          </p:cNvSpPr>
          <p:nvPr>
            <p:ph type="title"/>
          </p:nvPr>
        </p:nvSpPr>
        <p:spPr/>
        <p:txBody>
          <a:bodyPr/>
          <a:lstStyle/>
          <a:p>
            <a:r>
              <a:rPr lang="en-US" dirty="0" smtClean="0">
                <a:latin typeface="Arial" pitchFamily="34" charset="0"/>
                <a:cs typeface="Arial" pitchFamily="34" charset="0"/>
              </a:rPr>
              <a:t>The Essure Insert Design</a:t>
            </a:r>
          </a:p>
        </p:txBody>
      </p:sp>
      <p:sp>
        <p:nvSpPr>
          <p:cNvPr id="11268" name="Content Placeholder 23"/>
          <p:cNvSpPr>
            <a:spLocks noGrp="1"/>
          </p:cNvSpPr>
          <p:nvPr>
            <p:ph idx="1"/>
          </p:nvPr>
        </p:nvSpPr>
        <p:spPr>
          <a:xfrm>
            <a:off x="459589" y="1176903"/>
            <a:ext cx="8610600" cy="4525963"/>
          </a:xfrm>
        </p:spPr>
        <p:txBody>
          <a:bodyPr>
            <a:normAutofit/>
          </a:bodyPr>
          <a:lstStyle/>
          <a:p>
            <a:r>
              <a:rPr lang="en-US" sz="2400" dirty="0" smtClean="0">
                <a:latin typeface="Arial" pitchFamily="34" charset="0"/>
                <a:cs typeface="Arial" pitchFamily="34" charset="0"/>
              </a:rPr>
              <a:t>Device Length: ~3.85 cm</a:t>
            </a:r>
          </a:p>
          <a:p>
            <a:r>
              <a:rPr lang="en-US" sz="2400" dirty="0" smtClean="0">
                <a:latin typeface="Arial" pitchFamily="34" charset="0"/>
                <a:cs typeface="Arial" pitchFamily="34" charset="0"/>
              </a:rPr>
              <a:t>PET Fiber Length: ~1.75 cm</a:t>
            </a:r>
          </a:p>
          <a:p>
            <a:r>
              <a:rPr lang="en-US" sz="2400" dirty="0" smtClean="0">
                <a:latin typeface="Arial" pitchFamily="34" charset="0"/>
                <a:cs typeface="Arial" pitchFamily="34" charset="0"/>
              </a:rPr>
              <a:t>Expanded Outer Diameter: 1.5 – 2.0 mm</a:t>
            </a:r>
          </a:p>
          <a:p>
            <a:r>
              <a:rPr lang="en-US" sz="2400" dirty="0" smtClean="0">
                <a:latin typeface="Arial" pitchFamily="34" charset="0"/>
                <a:cs typeface="Arial" pitchFamily="34" charset="0"/>
              </a:rPr>
              <a:t>Inserts are visible by X-Ray, Ultrasound, MRI and CT Scan</a:t>
            </a:r>
          </a:p>
        </p:txBody>
      </p:sp>
      <p:pic>
        <p:nvPicPr>
          <p:cNvPr id="11271" name="Picture 19" descr="ESS305 device2.jp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17282" y="5146370"/>
            <a:ext cx="8698117" cy="10033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51858" y="5432119"/>
            <a:ext cx="2503714" cy="63023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latin typeface="Arial" pitchFamily="34" charset="0"/>
              <a:cs typeface="Arial" pitchFamily="34" charset="0"/>
            </a:endParaRPr>
          </a:p>
        </p:txBody>
      </p:sp>
      <p:sp>
        <p:nvSpPr>
          <p:cNvPr id="11273" name="TextBox 10"/>
          <p:cNvSpPr txBox="1">
            <a:spLocks noChangeArrowheads="1"/>
          </p:cNvSpPr>
          <p:nvPr/>
        </p:nvSpPr>
        <p:spPr bwMode="auto">
          <a:xfrm>
            <a:off x="4573588" y="3577531"/>
            <a:ext cx="197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cs typeface="Arial" pitchFamily="34" charset="0"/>
              </a:rPr>
              <a:t>PET Fiber</a:t>
            </a:r>
          </a:p>
        </p:txBody>
      </p:sp>
      <p:sp>
        <p:nvSpPr>
          <p:cNvPr id="11274" name="TextBox 12"/>
          <p:cNvSpPr txBox="1">
            <a:spLocks noChangeArrowheads="1"/>
          </p:cNvSpPr>
          <p:nvPr/>
        </p:nvSpPr>
        <p:spPr bwMode="auto">
          <a:xfrm>
            <a:off x="7010400" y="3602537"/>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cs typeface="Arial" pitchFamily="34" charset="0"/>
              </a:rPr>
              <a:t>Dynamic Expanding </a:t>
            </a:r>
            <a:r>
              <a:rPr lang="en-US" dirty="0" smtClean="0">
                <a:cs typeface="Arial" pitchFamily="34" charset="0"/>
              </a:rPr>
              <a:t>Super elastic </a:t>
            </a:r>
            <a:r>
              <a:rPr lang="en-US" dirty="0">
                <a:cs typeface="Arial" pitchFamily="34" charset="0"/>
              </a:rPr>
              <a:t>Nitinol Outer Coil</a:t>
            </a:r>
          </a:p>
        </p:txBody>
      </p:sp>
      <p:cxnSp>
        <p:nvCxnSpPr>
          <p:cNvPr id="14" name="Straight Arrow Connector 13"/>
          <p:cNvCxnSpPr/>
          <p:nvPr/>
        </p:nvCxnSpPr>
        <p:spPr>
          <a:xfrm flipH="1">
            <a:off x="6371925" y="3755718"/>
            <a:ext cx="562275" cy="1372801"/>
          </a:xfrm>
          <a:prstGeom prst="straightConnector1">
            <a:avLst/>
          </a:prstGeom>
          <a:ln w="28575" cap="flat" cmpd="sng" algn="ctr">
            <a:solidFill>
              <a:schemeClr val="tx2"/>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276" name="TextBox 16"/>
          <p:cNvSpPr txBox="1">
            <a:spLocks noChangeArrowheads="1"/>
          </p:cNvSpPr>
          <p:nvPr/>
        </p:nvSpPr>
        <p:spPr bwMode="auto">
          <a:xfrm>
            <a:off x="685800" y="4441519"/>
            <a:ext cx="2033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cs typeface="Arial" pitchFamily="34" charset="0"/>
              </a:rPr>
              <a:t>Stainless Steel Innercoil</a:t>
            </a:r>
          </a:p>
        </p:txBody>
      </p:sp>
      <p:cxnSp>
        <p:nvCxnSpPr>
          <p:cNvPr id="36" name="Straight Arrow Connector 35"/>
          <p:cNvCxnSpPr/>
          <p:nvPr/>
        </p:nvCxnSpPr>
        <p:spPr>
          <a:xfrm>
            <a:off x="7695400" y="4850593"/>
            <a:ext cx="0" cy="548640"/>
          </a:xfrm>
          <a:prstGeom prst="straightConnector1">
            <a:avLst/>
          </a:prstGeom>
          <a:ln w="28575" cap="flat" cmpd="sng" algn="ctr">
            <a:solidFill>
              <a:schemeClr val="tx2"/>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05400" y="3947419"/>
            <a:ext cx="0" cy="265500"/>
          </a:xfrm>
          <a:prstGeom prst="straightConnector1">
            <a:avLst/>
          </a:prstGeom>
          <a:ln w="28575" cap="flat" cmpd="sng" algn="ctr">
            <a:solidFill>
              <a:schemeClr val="tx2"/>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533400" y="4898719"/>
            <a:ext cx="533400" cy="495300"/>
          </a:xfrm>
          <a:prstGeom prst="straightConnector1">
            <a:avLst/>
          </a:prstGeom>
          <a:ln w="28575" cap="flat" cmpd="sng" algn="ctr">
            <a:solidFill>
              <a:schemeClr val="tx2"/>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 idx="0"/>
          </p:cNvCxnSpPr>
          <p:nvPr/>
        </p:nvCxnSpPr>
        <p:spPr>
          <a:xfrm flipV="1">
            <a:off x="2503715" y="4747519"/>
            <a:ext cx="1341644" cy="684600"/>
          </a:xfrm>
          <a:prstGeom prst="straightConnector1">
            <a:avLst/>
          </a:prstGeom>
          <a:ln w="28575" cap="flat" cmpd="sng" algn="ctr">
            <a:solidFill>
              <a:srgbClr val="FFFF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275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98474" y="789809"/>
            <a:ext cx="7556313" cy="1116106"/>
          </a:xfrm>
        </p:spPr>
        <p:txBody>
          <a:bodyPr/>
          <a:lstStyle/>
          <a:p>
            <a:pPr eaLnBrk="1" hangingPunct="1"/>
            <a:r>
              <a:rPr lang="en-US" dirty="0" smtClean="0"/>
              <a:t>Benefits from Hysteroscopic approach:</a:t>
            </a:r>
          </a:p>
        </p:txBody>
      </p:sp>
      <p:sp>
        <p:nvSpPr>
          <p:cNvPr id="52227" name="Rectangle 3"/>
          <p:cNvSpPr>
            <a:spLocks noGrp="1" noChangeArrowheads="1"/>
          </p:cNvSpPr>
          <p:nvPr>
            <p:ph idx="1"/>
          </p:nvPr>
        </p:nvSpPr>
        <p:spPr>
          <a:xfrm>
            <a:off x="847725" y="2147886"/>
            <a:ext cx="7839075" cy="3640348"/>
          </a:xfrm>
        </p:spPr>
        <p:txBody>
          <a:bodyPr>
            <a:normAutofit fontScale="62500" lnSpcReduction="20000"/>
          </a:bodyPr>
          <a:lstStyle/>
          <a:p>
            <a:pPr eaLnBrk="1" hangingPunct="1">
              <a:lnSpc>
                <a:spcPct val="70000"/>
              </a:lnSpc>
              <a:buFontTx/>
              <a:buNone/>
            </a:pPr>
            <a:endParaRPr lang="en-US" sz="2000" dirty="0" smtClean="0"/>
          </a:p>
          <a:p>
            <a:pPr eaLnBrk="1" hangingPunct="1">
              <a:lnSpc>
                <a:spcPct val="110000"/>
              </a:lnSpc>
            </a:pPr>
            <a:r>
              <a:rPr lang="en-US" sz="3600" dirty="0" smtClean="0"/>
              <a:t>Avoid general or regional anesthesia</a:t>
            </a:r>
          </a:p>
          <a:p>
            <a:pPr eaLnBrk="1" hangingPunct="1">
              <a:lnSpc>
                <a:spcPct val="110000"/>
              </a:lnSpc>
            </a:pPr>
            <a:r>
              <a:rPr lang="en-US" sz="3600" dirty="0" smtClean="0"/>
              <a:t>Faster recovery and return to activities</a:t>
            </a:r>
          </a:p>
          <a:p>
            <a:pPr eaLnBrk="1" hangingPunct="1">
              <a:lnSpc>
                <a:spcPct val="110000"/>
              </a:lnSpc>
            </a:pPr>
            <a:r>
              <a:rPr lang="en-US" sz="3600" dirty="0" smtClean="0"/>
              <a:t>Avoid risk of </a:t>
            </a:r>
            <a:r>
              <a:rPr lang="en-US" sz="3600" dirty="0" err="1" smtClean="0"/>
              <a:t>trocar</a:t>
            </a:r>
            <a:r>
              <a:rPr lang="en-US" sz="3600" dirty="0" smtClean="0"/>
              <a:t> injury </a:t>
            </a:r>
          </a:p>
          <a:p>
            <a:pPr eaLnBrk="1" hangingPunct="1">
              <a:lnSpc>
                <a:spcPct val="110000"/>
              </a:lnSpc>
            </a:pPr>
            <a:r>
              <a:rPr lang="en-US" sz="3600" dirty="0" smtClean="0"/>
              <a:t>Avoid </a:t>
            </a:r>
            <a:r>
              <a:rPr lang="en-US" sz="3600" dirty="0" err="1" smtClean="0"/>
              <a:t>pneumoperitoneum</a:t>
            </a:r>
            <a:endParaRPr lang="en-US" sz="3600" dirty="0" smtClean="0"/>
          </a:p>
          <a:p>
            <a:pPr eaLnBrk="1" hangingPunct="1">
              <a:lnSpc>
                <a:spcPct val="110000"/>
              </a:lnSpc>
            </a:pPr>
            <a:r>
              <a:rPr lang="en-US" sz="3600" dirty="0" smtClean="0"/>
              <a:t>Can be performed in office setting </a:t>
            </a:r>
          </a:p>
          <a:p>
            <a:pPr eaLnBrk="1" hangingPunct="1">
              <a:lnSpc>
                <a:spcPct val="110000"/>
              </a:lnSpc>
            </a:pPr>
            <a:r>
              <a:rPr lang="en-US" sz="3600" dirty="0" smtClean="0"/>
              <a:t>Reduced cost </a:t>
            </a:r>
          </a:p>
          <a:p>
            <a:pPr eaLnBrk="1" hangingPunct="1">
              <a:lnSpc>
                <a:spcPct val="70000"/>
              </a:lnSpc>
            </a:pPr>
            <a:endParaRPr lang="en-US" sz="2000" b="1" i="1" dirty="0" smtClean="0"/>
          </a:p>
          <a:p>
            <a:pPr eaLnBrk="1" hangingPunct="1">
              <a:lnSpc>
                <a:spcPct val="70000"/>
              </a:lnSpc>
              <a:buFontTx/>
              <a:buNone/>
            </a:pPr>
            <a:endParaRPr lang="en-US" sz="1000" dirty="0" smtClean="0"/>
          </a:p>
          <a:p>
            <a:pPr eaLnBrk="1" hangingPunct="1">
              <a:lnSpc>
                <a:spcPct val="70000"/>
              </a:lnSpc>
              <a:buFontTx/>
              <a:buNone/>
            </a:pPr>
            <a:endParaRPr lang="en-US" sz="1000" dirty="0"/>
          </a:p>
          <a:p>
            <a:pPr eaLnBrk="1" hangingPunct="1">
              <a:lnSpc>
                <a:spcPct val="70000"/>
              </a:lnSpc>
              <a:buFontTx/>
              <a:buNone/>
            </a:pPr>
            <a:endParaRPr lang="en-US" sz="1000" dirty="0" smtClean="0"/>
          </a:p>
          <a:p>
            <a:pPr eaLnBrk="1" hangingPunct="1">
              <a:lnSpc>
                <a:spcPct val="70000"/>
              </a:lnSpc>
              <a:buFontTx/>
              <a:buNone/>
            </a:pPr>
            <a:endParaRPr lang="en-US" sz="1000" dirty="0"/>
          </a:p>
          <a:p>
            <a:pPr eaLnBrk="1" hangingPunct="1">
              <a:lnSpc>
                <a:spcPct val="70000"/>
              </a:lnSpc>
              <a:buFontTx/>
              <a:buNone/>
            </a:pPr>
            <a:endParaRPr lang="en-US" sz="1000" dirty="0" smtClean="0"/>
          </a:p>
        </p:txBody>
      </p:sp>
      <p:sp>
        <p:nvSpPr>
          <p:cNvPr id="4" name="Slide Number Placeholder 3"/>
          <p:cNvSpPr>
            <a:spLocks noGrp="1"/>
          </p:cNvSpPr>
          <p:nvPr>
            <p:ph type="sldNum" sz="quarter" idx="12"/>
          </p:nvPr>
        </p:nvSpPr>
        <p:spPr>
          <a:xfrm>
            <a:off x="8399463" y="6565900"/>
            <a:ext cx="533400" cy="365125"/>
          </a:xfrm>
          <a:prstGeom prst="rect">
            <a:avLst/>
          </a:prstGeom>
        </p:spPr>
        <p:txBody>
          <a:bodyPr/>
          <a:lstStyle/>
          <a:p>
            <a:pPr>
              <a:defRPr/>
            </a:pPr>
            <a:fld id="{2DE1BA35-29F3-42FD-A704-3411ECA9E2E9}" type="slidenum">
              <a:rPr lang="en-US" smtClean="0"/>
              <a:pPr>
                <a:defRPr/>
              </a:pPr>
              <a:t>9</a:t>
            </a:fld>
            <a:endParaRPr lang="en-US"/>
          </a:p>
        </p:txBody>
      </p:sp>
    </p:spTree>
    <p:extLst>
      <p:ext uri="{BB962C8B-B14F-4D97-AF65-F5344CB8AC3E}">
        <p14:creationId xmlns:p14="http://schemas.microsoft.com/office/powerpoint/2010/main" val="104035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2.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4670</TotalTime>
  <Words>2166</Words>
  <Application>Microsoft Office PowerPoint</Application>
  <PresentationFormat>On-screen Show (4:3)</PresentationFormat>
  <Paragraphs>370</Paragraphs>
  <Slides>38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Advantage</vt:lpstr>
      <vt:lpstr>Bitmap Image</vt:lpstr>
      <vt:lpstr>Hysteroscopic Sterilization (Essure)  Kristina Tocce, MD, MPH   Student Program Director Assistant FP Fellowship Director Department of Ob/Gyn  University of Colorado</vt:lpstr>
      <vt:lpstr>Workshop Leaders</vt:lpstr>
      <vt:lpstr> Essure:  Pioneering Hysteroscopic Sterilization </vt:lpstr>
      <vt:lpstr>The Essure Procedure</vt:lpstr>
      <vt:lpstr>The Essure Insert</vt:lpstr>
      <vt:lpstr>Contents of Essure Kit</vt:lpstr>
      <vt:lpstr>Essure System</vt:lpstr>
      <vt:lpstr>The Essure Insert Design</vt:lpstr>
      <vt:lpstr>Benefits from Hysteroscopic approach:</vt:lpstr>
      <vt:lpstr>Essure: Mechanism of Action</vt:lpstr>
      <vt:lpstr>Clinical Data Review </vt:lpstr>
      <vt:lpstr>Long Term Methods: 5-Year Failure Rate Comparison*</vt:lpstr>
      <vt:lpstr>Conceptus Clinical Trial Data Effectiveness</vt:lpstr>
      <vt:lpstr>Bilateral placement rates</vt:lpstr>
      <vt:lpstr>Essure Tubal Occlusion Results*</vt:lpstr>
      <vt:lpstr>Adverse Events Preventing Reliance on Essure in Pivotal Trial </vt:lpstr>
      <vt:lpstr>Patient Satisfaction1 Essure in the office setting with local anesthesia (n=209)</vt:lpstr>
      <vt:lpstr>Recommended Protocol  for Patient Comfort </vt:lpstr>
      <vt:lpstr>Paracervical Block</vt:lpstr>
      <vt:lpstr>In Office Procedures – Safety is Priority! </vt:lpstr>
      <vt:lpstr>Essure Procedure Steps</vt:lpstr>
      <vt:lpstr>Operative Hysteroscope</vt:lpstr>
      <vt:lpstr>Operative Hysteroscopy </vt:lpstr>
      <vt:lpstr>Fore-oblique Hysteroscopic Lens </vt:lpstr>
      <vt:lpstr>Fore-oblique Hysteroscopic Lens </vt:lpstr>
      <vt:lpstr>PowerPoint Presentation</vt:lpstr>
      <vt:lpstr>PowerPoint Presentation</vt:lpstr>
      <vt:lpstr>Hydrodilation of the Cervix</vt:lpstr>
      <vt:lpstr>Normal Uterine Cavity</vt:lpstr>
      <vt:lpstr>Visualization of the Tubal Ostia  With a 30° Hysteroscope</vt:lpstr>
      <vt:lpstr>ESS305 System </vt:lpstr>
      <vt:lpstr>1. Place Dry Flow™ Introducer</vt:lpstr>
      <vt:lpstr>Essure Placement and Deployment</vt:lpstr>
      <vt:lpstr>2. Essure Simple Procedure Steps</vt:lpstr>
      <vt:lpstr>Deployed Insert in Tube</vt:lpstr>
      <vt:lpstr>Satisfactory Placement</vt:lpstr>
      <vt:lpstr>Hysteroscopic Sterilization </vt:lpstr>
      <vt:lpstr>Stations</vt:lpstr>
    </vt:vector>
  </TitlesOfParts>
  <Company>LehmanMillet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LMW_Freelance4</dc:creator>
  <cp:lastModifiedBy>betsy</cp:lastModifiedBy>
  <cp:revision>193</cp:revision>
  <cp:lastPrinted>2011-05-09T17:34:21Z</cp:lastPrinted>
  <dcterms:created xsi:type="dcterms:W3CDTF">2011-05-09T21:50:54Z</dcterms:created>
  <dcterms:modified xsi:type="dcterms:W3CDTF">2015-04-21T16:09:37Z</dcterms:modified>
</cp:coreProperties>
</file>